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  <p:sldMasterId id="2147483673" r:id="rId3"/>
    <p:sldMasterId id="2147483674" r:id="rId4"/>
  </p:sldMasterIdLst>
  <p:notesMasterIdLst>
    <p:notesMasterId r:id="rId3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x="9144000" cy="5143500" type="screen16x9"/>
  <p:notesSz cx="9144000" cy="6858000"/>
  <p:embeddedFontLst>
    <p:embeddedFont>
      <p:font typeface="Quattrocento Sans" charset="0"/>
      <p:regular r:id="rId40"/>
      <p:bold r:id="rId41"/>
      <p:italic r:id="rId42"/>
      <p:boldItalic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Open Sans ExtraBold" pitchFamily="34" charset="0"/>
      <p:boldItalic r:id="rId48"/>
    </p:embeddedFont>
    <p:embeddedFont>
      <p:font typeface="Poppins Medium" pitchFamily="2" charset="0"/>
      <p:regular r:id="rId49"/>
      <p:italic r:id="rId50"/>
    </p:embeddedFont>
    <p:embeddedFont>
      <p:font typeface="Monda" charset="0"/>
      <p:regular r:id="rId51"/>
      <p:bold r:id="rId52"/>
    </p:embeddedFont>
    <p:embeddedFont>
      <p:font typeface="Poppins ExtraBold" pitchFamily="2" charset="0"/>
      <p:boldItalic r:id="rId53"/>
    </p:embeddedFont>
    <p:embeddedFont>
      <p:font typeface="Open Sans" pitchFamily="34" charset="0"/>
      <p:regular r:id="rId54"/>
      <p:bold r:id="rId55"/>
      <p:italic r:id="rId56"/>
      <p:boldItalic r:id="rId57"/>
    </p:embeddedFont>
    <p:embeddedFont>
      <p:font typeface="Consolas" pitchFamily="49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05" autoAdjust="0"/>
  </p:normalViewPr>
  <p:slideViewPr>
    <p:cSldViewPr snapToGrid="0">
      <p:cViewPr varScale="1">
        <p:scale>
          <a:sx n="143" d="100"/>
          <a:sy n="143" d="100"/>
        </p:scale>
        <p:origin x="-71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61" Type="http://schemas.openxmlformats.org/officeDocument/2006/relationships/font" Target="fonts/font2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font" Target="fonts/font21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7.fntdata"/><Relationship Id="rId59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5731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852a9dbae_0_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5852a9dba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d70038d77_0_10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5d70038d7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d70038d77_0_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5d70038d7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d70038d77_0_1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5d70038d7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d70038d77_0_6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5d70038d77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d70038d77_0_18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g5d70038d77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d70038d77_0_8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5d70038d77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5d70038d77_0_58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5d70038d77_0_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70038d77_0_57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5d70038d77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d70038d77_0_59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5d70038d77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d70038d77_0_59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g5d70038d77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5d70038d77_0_56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g5d70038d77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d70038d77_0_56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g5d70038d77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5d70038d77_0_56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g5d70038d77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d70038d77_0_55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g5d70038d77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d70038d77_0_54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g5d70038d77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5d70038d77_0_8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2" name="Google Shape;522;g5d70038d77_0_8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5d70038d77_0_55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g5d70038d7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5d70038d77_0_94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g5d70038d77_0_9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5d70038d77_0_91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g5d70038d77_0_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5d70038d77_0_111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g5d70038d77_0_1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5d70038d77_0_118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g5d70038d77_0_1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5d70038d77_0_123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g5d70038d77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5d70038d77_0_139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7" name="Google Shape;797;g5d70038d77_0_1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5d70038d77_0_5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g5d70038d77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5d70038d77_0_140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g5d70038d77_0_1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5d70038d77_0_140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g5d70038d77_0_1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5d70038d77_0_96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1" name="Google Shape;821;g5d70038d77_0_9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5d70038d77_0_103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g5d70038d77_0_1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5d70038d77_0_104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g5d70038d77_0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5d70038d77_0_104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g5d70038d77_0_1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5d70038d77_0_104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g5d70038d77_0_1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1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2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 type="tx">
  <p:cSld name="TITLE_AND_BOD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sldNum" idx="12"/>
          </p:nvPr>
        </p:nvSpPr>
        <p:spPr>
          <a:xfrm>
            <a:off x="8317364" y="4803219"/>
            <a:ext cx="1980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623887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623887" y="3442098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2"/>
          </p:nvPr>
        </p:nvSpPr>
        <p:spPr>
          <a:xfrm>
            <a:off x="4629150" y="1369218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2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 rot="5400000">
            <a:off x="5350050" y="1467543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7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lang="en-US" sz="1400" b="0" i="0" u="none" strike="noStrike" cap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25;p1" descr="I:\TDC2017\Logos\TDC2017\logo-tdc-vertical-A4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lang="en-US" sz="1400" b="0" i="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" name="Google Shape;49;p3" descr="I:\TDC2017\Logos\TDC2017\logo-tdc-horizontal-A4.emf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jotdocs.readthedocs.io/en/stable/installation-guide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l="28276" t="29899" r="27061" b="15398"/>
          <a:stretch/>
        </p:blipFill>
        <p:spPr>
          <a:xfrm>
            <a:off x="0" y="3351724"/>
            <a:ext cx="2662850" cy="134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>
            <a:spLocks noGrp="1"/>
          </p:cNvSpPr>
          <p:nvPr>
            <p:ph type="ctrTitle"/>
          </p:nvPr>
        </p:nvSpPr>
        <p:spPr>
          <a:xfrm>
            <a:off x="611187" y="300355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b="1"/>
              <a:t>Plataforma aberta para Internet das Coisas</a:t>
            </a:r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subTitle" idx="1"/>
          </p:nvPr>
        </p:nvSpPr>
        <p:spPr>
          <a:xfrm>
            <a:off x="611187" y="3956050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/>
              <a:t>Rodrigo Lima Verde Leal</a:t>
            </a:r>
            <a:endParaRPr/>
          </a:p>
        </p:txBody>
      </p:sp>
      <p:sp>
        <p:nvSpPr>
          <p:cNvPr id="169" name="Google Shape;169;p28"/>
          <p:cNvSpPr txBox="1"/>
          <p:nvPr/>
        </p:nvSpPr>
        <p:spPr>
          <a:xfrm>
            <a:off x="611187" y="4230687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Desenvolvedor do Ecossistema IoT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Quem?</a:t>
            </a:r>
            <a:endParaRPr/>
          </a:p>
        </p:txBody>
      </p:sp>
      <p:sp>
        <p:nvSpPr>
          <p:cNvPr id="175" name="Google Shape;175;p29"/>
          <p:cNvSpPr txBox="1"/>
          <p:nvPr/>
        </p:nvSpPr>
        <p:spPr>
          <a:xfrm>
            <a:off x="2739887" y="2163763"/>
            <a:ext cx="36612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414042"/>
                </a:solidFill>
              </a:rPr>
              <a:t>Rodrigo L. V. Leal</a:t>
            </a:r>
            <a:endParaRPr sz="2800" b="1">
              <a:solidFill>
                <a:srgbClr val="414042"/>
              </a:solidFill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2007600" y="2602525"/>
            <a:ext cx="5174700" cy="18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1">
                <a:solidFill>
                  <a:srgbClr val="2B89C9"/>
                </a:solidFill>
              </a:rPr>
              <a:t>         </a:t>
            </a:r>
            <a:r>
              <a:rPr lang="en-US" b="1">
                <a:solidFill>
                  <a:srgbClr val="2B89C9"/>
                </a:solidFill>
              </a:rPr>
              <a:t>- Especialista em Marketing de Produto</a:t>
            </a:r>
            <a:endParaRPr i="1">
              <a:solidFill>
                <a:srgbClr val="2B89C9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14042"/>
                </a:solidFill>
              </a:rPr>
              <a:t>Engenheiro Eletricista (UNICAMP), especialista em Administração (FGV-SP) e mestre em Política Científica e Tecnológica (UNICAMP). Pesquisador do CPqD responsável por propor projetos de Transformação Digital envolvendo </a:t>
            </a:r>
            <a:r>
              <a:rPr lang="en-US" b="1">
                <a:solidFill>
                  <a:srgbClr val="2B89C9"/>
                </a:solidFill>
              </a:rPr>
              <a:t>IoT, IA e Blockchain</a:t>
            </a:r>
            <a:r>
              <a:rPr lang="en-US">
                <a:solidFill>
                  <a:srgbClr val="414042"/>
                </a:solidFill>
              </a:rPr>
              <a:t> e por desenvolver o ecossistema em torno dessas tecnologias disruptivas.</a:t>
            </a:r>
            <a:endParaRPr>
              <a:solidFill>
                <a:srgbClr val="414042"/>
              </a:solidFill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867" y="846700"/>
            <a:ext cx="960000" cy="972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9022" y="2532790"/>
            <a:ext cx="916132" cy="3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/>
        </p:nvSpPr>
        <p:spPr>
          <a:xfrm>
            <a:off x="1042105" y="744894"/>
            <a:ext cx="76881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Entendendo o efeito da Internet das Coisas</a:t>
            </a:r>
            <a:endParaRPr sz="4100" b="0" i="0" u="none" strike="noStrike" cap="non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61896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Internet das Coisas: </a:t>
            </a:r>
            <a:r>
              <a:rPr lang="en-US" i="1"/>
              <a:t>Analogia</a:t>
            </a:r>
            <a:endParaRPr i="1"/>
          </a:p>
        </p:txBody>
      </p:sp>
      <p:pic>
        <p:nvPicPr>
          <p:cNvPr id="189" name="Google Shape;18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8" y="2187739"/>
            <a:ext cx="950978" cy="2233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1"/>
          <p:cNvSpPr txBox="1"/>
          <p:nvPr/>
        </p:nvSpPr>
        <p:spPr>
          <a:xfrm>
            <a:off x="369515" y="4569071"/>
            <a:ext cx="1185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Nervos e músculos</a:t>
            </a:r>
            <a:endParaRPr sz="14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1" name="Google Shape;19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4053" y="2193945"/>
            <a:ext cx="2234344" cy="222119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1"/>
          <p:cNvSpPr txBox="1"/>
          <p:nvPr/>
        </p:nvSpPr>
        <p:spPr>
          <a:xfrm>
            <a:off x="2200823" y="4569071"/>
            <a:ext cx="1185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Sistema nervoso</a:t>
            </a:r>
            <a:endParaRPr sz="14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3" name="Google Shape;193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7090" y="2640376"/>
            <a:ext cx="1143463" cy="132833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1"/>
          <p:cNvSpPr txBox="1"/>
          <p:nvPr/>
        </p:nvSpPr>
        <p:spPr>
          <a:xfrm>
            <a:off x="4028420" y="4569071"/>
            <a:ext cx="11859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Cérebro</a:t>
            </a:r>
            <a:endParaRPr sz="14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5" name="Google Shape;195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26775" y="2640376"/>
            <a:ext cx="1143002" cy="132833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/>
          <p:nvPr/>
        </p:nvSpPr>
        <p:spPr>
          <a:xfrm>
            <a:off x="5824820" y="4569071"/>
            <a:ext cx="12585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Memórias e aprendizado</a:t>
            </a:r>
            <a:endParaRPr sz="14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7659427" y="4569071"/>
            <a:ext cx="12585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Ações coordenadas</a:t>
            </a:r>
            <a:endParaRPr sz="14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 rotWithShape="1">
          <a:blip r:embed="rId7">
            <a:alphaModFix/>
          </a:blip>
          <a:srcRect l="7594" r="12628"/>
          <a:stretch/>
        </p:blipFill>
        <p:spPr>
          <a:xfrm>
            <a:off x="7360304" y="2246313"/>
            <a:ext cx="1726976" cy="2164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/>
          <p:nvPr/>
        </p:nvSpPr>
        <p:spPr>
          <a:xfrm>
            <a:off x="8791" y="1052407"/>
            <a:ext cx="1802400" cy="918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00" name="Google Shape;200;p31"/>
          <p:cNvGrpSpPr/>
          <p:nvPr/>
        </p:nvGrpSpPr>
        <p:grpSpPr>
          <a:xfrm>
            <a:off x="46700" y="911748"/>
            <a:ext cx="1764337" cy="1003519"/>
            <a:chOff x="112907" y="2223389"/>
            <a:chExt cx="4704900" cy="2670354"/>
          </a:xfrm>
        </p:grpSpPr>
        <p:sp>
          <p:nvSpPr>
            <p:cNvPr id="201" name="Google Shape;201;p31"/>
            <p:cNvSpPr txBox="1"/>
            <p:nvPr/>
          </p:nvSpPr>
          <p:spPr>
            <a:xfrm>
              <a:off x="112907" y="4370543"/>
              <a:ext cx="4704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SENSORES E ATUADORES</a:t>
              </a:r>
              <a:endParaRPr sz="1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2" name="Google Shape;202;p31"/>
            <p:cNvGrpSpPr/>
            <p:nvPr/>
          </p:nvGrpSpPr>
          <p:grpSpPr>
            <a:xfrm>
              <a:off x="1928584" y="2223389"/>
              <a:ext cx="1502529" cy="2063871"/>
              <a:chOff x="763712" y="1131214"/>
              <a:chExt cx="758546" cy="1041833"/>
            </a:xfrm>
          </p:grpSpPr>
          <p:pic>
            <p:nvPicPr>
              <p:cNvPr id="203" name="Google Shape;203;p31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63712" y="1552017"/>
                <a:ext cx="628792" cy="6210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4" name="Google Shape;204;p31"/>
              <p:cNvSpPr/>
              <p:nvPr/>
            </p:nvSpPr>
            <p:spPr>
              <a:xfrm rot="7257825">
                <a:off x="886076" y="1266000"/>
                <a:ext cx="577264" cy="4642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500" tIns="45750" rIns="91500" bIns="457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endParaRPr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5" name="Google Shape;205;p31"/>
          <p:cNvSpPr/>
          <p:nvPr/>
        </p:nvSpPr>
        <p:spPr>
          <a:xfrm>
            <a:off x="1840099" y="1052410"/>
            <a:ext cx="1802400" cy="918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06" name="Google Shape;206;p31"/>
          <p:cNvGrpSpPr/>
          <p:nvPr/>
        </p:nvGrpSpPr>
        <p:grpSpPr>
          <a:xfrm>
            <a:off x="1944001" y="1076368"/>
            <a:ext cx="1588725" cy="838900"/>
            <a:chOff x="5222311" y="2661438"/>
            <a:chExt cx="4236600" cy="2232305"/>
          </a:xfrm>
        </p:grpSpPr>
        <p:sp>
          <p:nvSpPr>
            <p:cNvPr id="207" name="Google Shape;207;p31"/>
            <p:cNvSpPr txBox="1"/>
            <p:nvPr/>
          </p:nvSpPr>
          <p:spPr>
            <a:xfrm>
              <a:off x="5222311" y="4370543"/>
              <a:ext cx="42366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CONECTIVIDADE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8" name="Google Shape;208;p31" descr="24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967067" y="2661438"/>
              <a:ext cx="762347" cy="17091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31"/>
          <p:cNvSpPr/>
          <p:nvPr/>
        </p:nvSpPr>
        <p:spPr>
          <a:xfrm>
            <a:off x="3667697" y="1052410"/>
            <a:ext cx="1802400" cy="918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0" name="Google Shape;210;p31"/>
          <p:cNvGrpSpPr/>
          <p:nvPr/>
        </p:nvGrpSpPr>
        <p:grpSpPr>
          <a:xfrm>
            <a:off x="3781748" y="1028188"/>
            <a:ext cx="1548450" cy="887081"/>
            <a:chOff x="10126884" y="2533230"/>
            <a:chExt cx="4129200" cy="2360513"/>
          </a:xfrm>
        </p:grpSpPr>
        <p:sp>
          <p:nvSpPr>
            <p:cNvPr id="211" name="Google Shape;211;p31"/>
            <p:cNvSpPr txBox="1"/>
            <p:nvPr/>
          </p:nvSpPr>
          <p:spPr>
            <a:xfrm>
              <a:off x="10126884" y="4370543"/>
              <a:ext cx="4129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CLOUD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2" name="Google Shape;212;p3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1216212" y="2533230"/>
              <a:ext cx="2139400" cy="21426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3" name="Google Shape;213;p31"/>
          <p:cNvSpPr/>
          <p:nvPr/>
        </p:nvSpPr>
        <p:spPr>
          <a:xfrm>
            <a:off x="5497151" y="1052933"/>
            <a:ext cx="1802100" cy="9183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4" name="Google Shape;214;p31"/>
          <p:cNvGrpSpPr/>
          <p:nvPr/>
        </p:nvGrpSpPr>
        <p:grpSpPr>
          <a:xfrm>
            <a:off x="5563704" y="1110889"/>
            <a:ext cx="1665225" cy="804379"/>
            <a:chOff x="15033884" y="2753298"/>
            <a:chExt cx="4440600" cy="2140445"/>
          </a:xfrm>
        </p:grpSpPr>
        <p:sp>
          <p:nvSpPr>
            <p:cNvPr id="215" name="Google Shape;215;p31"/>
            <p:cNvSpPr txBox="1"/>
            <p:nvPr/>
          </p:nvSpPr>
          <p:spPr>
            <a:xfrm>
              <a:off x="15033884" y="4370543"/>
              <a:ext cx="44406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SUPORTE À APLICAÇÃO</a:t>
              </a:r>
              <a:endParaRPr sz="1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6" name="Google Shape;216;p3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6297250" y="2753298"/>
              <a:ext cx="1924329" cy="15340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7" name="Google Shape;217;p31"/>
          <p:cNvSpPr/>
          <p:nvPr/>
        </p:nvSpPr>
        <p:spPr>
          <a:xfrm>
            <a:off x="7331756" y="1051927"/>
            <a:ext cx="1802400" cy="919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8" name="Google Shape;218;p31"/>
          <p:cNvGrpSpPr/>
          <p:nvPr/>
        </p:nvGrpSpPr>
        <p:grpSpPr>
          <a:xfrm>
            <a:off x="7415674" y="1126010"/>
            <a:ext cx="1618538" cy="788259"/>
            <a:chOff x="19993613" y="2793532"/>
            <a:chExt cx="4316100" cy="2097550"/>
          </a:xfrm>
        </p:grpSpPr>
        <p:sp>
          <p:nvSpPr>
            <p:cNvPr id="219" name="Google Shape;219;p31"/>
            <p:cNvSpPr txBox="1"/>
            <p:nvPr/>
          </p:nvSpPr>
          <p:spPr>
            <a:xfrm>
              <a:off x="19993613" y="4367882"/>
              <a:ext cx="43161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APLICAÇÕES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0" name="Google Shape;220;p3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1063627" y="2793532"/>
              <a:ext cx="2218399" cy="15743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1" name="Google Shape;221;p31"/>
          <p:cNvPicPr preferRelativeResize="0"/>
          <p:nvPr/>
        </p:nvPicPr>
        <p:blipFill rotWithShape="1">
          <a:blip r:embed="rId13">
            <a:alphaModFix/>
          </a:blip>
          <a:srcRect t="2162" r="57866" b="62320"/>
          <a:stretch/>
        </p:blipFill>
        <p:spPr>
          <a:xfrm>
            <a:off x="1574965" y="1355480"/>
            <a:ext cx="499724" cy="20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1"/>
          <p:cNvPicPr preferRelativeResize="0"/>
          <p:nvPr/>
        </p:nvPicPr>
        <p:blipFill rotWithShape="1">
          <a:blip r:embed="rId13">
            <a:alphaModFix/>
          </a:blip>
          <a:srcRect t="2162" r="57866" b="62320"/>
          <a:stretch/>
        </p:blipFill>
        <p:spPr>
          <a:xfrm>
            <a:off x="3397499" y="1354834"/>
            <a:ext cx="499724" cy="20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1"/>
          <p:cNvPicPr preferRelativeResize="0"/>
          <p:nvPr/>
        </p:nvPicPr>
        <p:blipFill rotWithShape="1">
          <a:blip r:embed="rId13">
            <a:alphaModFix/>
          </a:blip>
          <a:srcRect t="2162" r="57866" b="62320"/>
          <a:stretch/>
        </p:blipFill>
        <p:spPr>
          <a:xfrm>
            <a:off x="5233703" y="1354834"/>
            <a:ext cx="499723" cy="20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1"/>
          <p:cNvPicPr preferRelativeResize="0"/>
          <p:nvPr/>
        </p:nvPicPr>
        <p:blipFill rotWithShape="1">
          <a:blip r:embed="rId13">
            <a:alphaModFix/>
          </a:blip>
          <a:srcRect t="2162" r="57866" b="62320"/>
          <a:stretch/>
        </p:blipFill>
        <p:spPr>
          <a:xfrm>
            <a:off x="7056574" y="1353828"/>
            <a:ext cx="499723" cy="2014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31"/>
          <p:cNvGrpSpPr/>
          <p:nvPr/>
        </p:nvGrpSpPr>
        <p:grpSpPr>
          <a:xfrm>
            <a:off x="1821312" y="2118959"/>
            <a:ext cx="5499943" cy="2901163"/>
            <a:chOff x="1821312" y="2042777"/>
            <a:chExt cx="5499943" cy="2450100"/>
          </a:xfrm>
        </p:grpSpPr>
        <p:cxnSp>
          <p:nvCxnSpPr>
            <p:cNvPr id="226" name="Google Shape;226;p31"/>
            <p:cNvCxnSpPr/>
            <p:nvPr/>
          </p:nvCxnSpPr>
          <p:spPr>
            <a:xfrm>
              <a:off x="1821312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7" name="Google Shape;227;p31"/>
            <p:cNvCxnSpPr/>
            <p:nvPr/>
          </p:nvCxnSpPr>
          <p:spPr>
            <a:xfrm>
              <a:off x="3660209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8" name="Google Shape;228;p31"/>
            <p:cNvCxnSpPr/>
            <p:nvPr/>
          </p:nvCxnSpPr>
          <p:spPr>
            <a:xfrm>
              <a:off x="5475899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9" name="Google Shape;229;p31"/>
            <p:cNvCxnSpPr/>
            <p:nvPr/>
          </p:nvCxnSpPr>
          <p:spPr>
            <a:xfrm>
              <a:off x="7321255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62226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Nada disso fazia parte das nossas vidas</a:t>
            </a:r>
            <a:endParaRPr/>
          </a:p>
        </p:txBody>
      </p:sp>
      <p:pic>
        <p:nvPicPr>
          <p:cNvPr id="235" name="Google Shape;235;p32" descr="https://localtvwghp.files.wordpress.com/2014/07/netflix-logo.png?w=1200"/>
          <p:cNvPicPr preferRelativeResize="0"/>
          <p:nvPr/>
        </p:nvPicPr>
        <p:blipFill rotWithShape="1">
          <a:blip r:embed="rId3">
            <a:alphaModFix/>
          </a:blip>
          <a:srcRect l="12319" t="21393" r="14129" b="23552"/>
          <a:stretch/>
        </p:blipFill>
        <p:spPr>
          <a:xfrm>
            <a:off x="652791" y="2768572"/>
            <a:ext cx="1137592" cy="47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2" descr="Image result for android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2647" y="1603322"/>
            <a:ext cx="633574" cy="743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 descr="Image result for whatsapp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89731" y="1645175"/>
            <a:ext cx="653485" cy="65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2" descr="Image result for ifoo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6146" y="3932796"/>
            <a:ext cx="991445" cy="5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2" descr="YouTube logo 2015.sv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48077" y="1746083"/>
            <a:ext cx="1099715" cy="458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8343" y="1625037"/>
            <a:ext cx="700176" cy="70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82638" y="1632657"/>
            <a:ext cx="684936" cy="684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94036" y="1615125"/>
            <a:ext cx="719999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78714" y="1667362"/>
            <a:ext cx="1538816" cy="61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186221" y="2670540"/>
            <a:ext cx="676465" cy="6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69446" y="2628579"/>
            <a:ext cx="759923" cy="75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010875" y="2607799"/>
            <a:ext cx="886321" cy="80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210816" y="2656587"/>
            <a:ext cx="703906" cy="70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218486" y="2830734"/>
            <a:ext cx="1059273" cy="35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756215" y="2648282"/>
            <a:ext cx="720517" cy="720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160377" y="3773473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976512" y="3773473"/>
            <a:ext cx="1056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08343" y="3688475"/>
            <a:ext cx="961997" cy="961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040035" y="3755473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549429" y="3999360"/>
            <a:ext cx="1134089" cy="3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239188" y="3838203"/>
            <a:ext cx="1017868" cy="662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Negócios exponenciais e a força do ecossistema</a:t>
            </a:r>
            <a:endParaRPr/>
          </a:p>
        </p:txBody>
      </p:sp>
      <p:pic>
        <p:nvPicPr>
          <p:cNvPr id="261" name="Google Shape;261;p33"/>
          <p:cNvPicPr preferRelativeResize="0"/>
          <p:nvPr/>
        </p:nvPicPr>
        <p:blipFill rotWithShape="1">
          <a:blip r:embed="rId3">
            <a:alphaModFix/>
          </a:blip>
          <a:srcRect t="-11012" r="-3284"/>
          <a:stretch/>
        </p:blipFill>
        <p:spPr>
          <a:xfrm>
            <a:off x="4824373" y="2836484"/>
            <a:ext cx="4165601" cy="168598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3"/>
          <p:cNvSpPr txBox="1"/>
          <p:nvPr/>
        </p:nvSpPr>
        <p:spPr>
          <a:xfrm>
            <a:off x="4952973" y="4736976"/>
            <a:ext cx="40575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MILHARES DE APLICAÇÕES 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3"/>
          <p:cNvSpPr/>
          <p:nvPr/>
        </p:nvSpPr>
        <p:spPr>
          <a:xfrm>
            <a:off x="8790" y="1204807"/>
            <a:ext cx="4512300" cy="1451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4" name="Google Shape;264;p33"/>
          <p:cNvSpPr/>
          <p:nvPr/>
        </p:nvSpPr>
        <p:spPr>
          <a:xfrm>
            <a:off x="4571999" y="1204810"/>
            <a:ext cx="4562400" cy="1451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5" name="Google Shape;265;p33"/>
          <p:cNvSpPr txBox="1"/>
          <p:nvPr/>
        </p:nvSpPr>
        <p:spPr>
          <a:xfrm>
            <a:off x="345849" y="4736976"/>
            <a:ext cx="40575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APLICAÇÕES RESTRITAS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8411" y="1731470"/>
            <a:ext cx="2489553" cy="826486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3"/>
          <p:cNvSpPr txBox="1"/>
          <p:nvPr/>
        </p:nvSpPr>
        <p:spPr>
          <a:xfrm>
            <a:off x="4824373" y="1293502"/>
            <a:ext cx="40575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PLATAFORMAS ABERTAS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3"/>
          <p:cNvSpPr txBox="1"/>
          <p:nvPr/>
        </p:nvSpPr>
        <p:spPr>
          <a:xfrm>
            <a:off x="263873" y="1293502"/>
            <a:ext cx="40575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PLATAFORMAS FECHADAS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3"/>
          <p:cNvPicPr preferRelativeResize="0"/>
          <p:nvPr/>
        </p:nvPicPr>
        <p:blipFill rotWithShape="1">
          <a:blip r:embed="rId5">
            <a:alphaModFix/>
          </a:blip>
          <a:srcRect t="37987" b="39364"/>
          <a:stretch/>
        </p:blipFill>
        <p:spPr>
          <a:xfrm>
            <a:off x="2292687" y="1873528"/>
            <a:ext cx="1946189" cy="440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0787" y="1818101"/>
            <a:ext cx="1641265" cy="65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4987" y="2935741"/>
            <a:ext cx="1512867" cy="1512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27891" y="2905982"/>
            <a:ext cx="1675780" cy="1673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/>
          <p:nvPr/>
        </p:nvSpPr>
        <p:spPr>
          <a:xfrm>
            <a:off x="1042105" y="744894"/>
            <a:ext cx="76881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Destaques do Plano Nacional de IoT </a:t>
            </a:r>
            <a:endParaRPr sz="4100" b="0" i="0" u="none" strike="noStrike" cap="non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Plano Nacional de IoT</a:t>
            </a:r>
            <a:endParaRPr/>
          </a:p>
        </p:txBody>
      </p:sp>
      <p:pic>
        <p:nvPicPr>
          <p:cNvPr id="283" name="Google Shape;283;p35"/>
          <p:cNvPicPr preferRelativeResize="0"/>
          <p:nvPr/>
        </p:nvPicPr>
        <p:blipFill rotWithShape="1">
          <a:blip r:embed="rId3">
            <a:alphaModFix/>
          </a:blip>
          <a:srcRect l="18864" t="24763" r="18976" b="13848"/>
          <a:stretch/>
        </p:blipFill>
        <p:spPr>
          <a:xfrm>
            <a:off x="869719" y="1086563"/>
            <a:ext cx="7404562" cy="3774362"/>
          </a:xfrm>
          <a:prstGeom prst="rect">
            <a:avLst/>
          </a:prstGeom>
          <a:noFill/>
          <a:ln w="38100" cap="flat" cmpd="sng">
            <a:solidFill>
              <a:srgbClr val="EE2E3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4" name="Google Shape;284;p35"/>
          <p:cNvSpPr txBox="1"/>
          <p:nvPr/>
        </p:nvSpPr>
        <p:spPr>
          <a:xfrm>
            <a:off x="796425" y="4811350"/>
            <a:ext cx="11649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Fonte: BNDES.</a:t>
            </a:r>
            <a:endParaRPr sz="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Ambientes</a:t>
            </a:r>
            <a:endParaRPr/>
          </a:p>
        </p:txBody>
      </p:sp>
      <p:sp>
        <p:nvSpPr>
          <p:cNvPr id="290" name="Google Shape;290;p36"/>
          <p:cNvSpPr txBox="1"/>
          <p:nvPr/>
        </p:nvSpPr>
        <p:spPr>
          <a:xfrm>
            <a:off x="796425" y="4811350"/>
            <a:ext cx="11649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Fonte: BNDES.</a:t>
            </a:r>
            <a:endParaRPr sz="800"/>
          </a:p>
        </p:txBody>
      </p:sp>
      <p:pic>
        <p:nvPicPr>
          <p:cNvPr id="291" name="Google Shape;29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621" y="1086561"/>
            <a:ext cx="7434661" cy="3774363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Cenário da </a:t>
            </a:r>
            <a:r>
              <a:rPr lang="en-US" b="1"/>
              <a:t>Indústria</a:t>
            </a:r>
            <a:endParaRPr b="1"/>
          </a:p>
        </p:txBody>
      </p:sp>
      <p:sp>
        <p:nvSpPr>
          <p:cNvPr id="297" name="Google Shape;297;p37"/>
          <p:cNvSpPr txBox="1"/>
          <p:nvPr/>
        </p:nvSpPr>
        <p:spPr>
          <a:xfrm>
            <a:off x="796425" y="4811350"/>
            <a:ext cx="11649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Fonte: BNDES.</a:t>
            </a:r>
            <a:endParaRPr sz="800"/>
          </a:p>
        </p:txBody>
      </p:sp>
      <p:pic>
        <p:nvPicPr>
          <p:cNvPr id="298" name="Google Shape;298;p37"/>
          <p:cNvPicPr preferRelativeResize="0"/>
          <p:nvPr/>
        </p:nvPicPr>
        <p:blipFill rotWithShape="1">
          <a:blip r:embed="rId3">
            <a:alphaModFix/>
          </a:blip>
          <a:srcRect l="18818" t="15761" r="18949" b="24714"/>
          <a:stretch/>
        </p:blipFill>
        <p:spPr>
          <a:xfrm>
            <a:off x="869719" y="1086563"/>
            <a:ext cx="7404562" cy="3774362"/>
          </a:xfrm>
          <a:prstGeom prst="rect">
            <a:avLst/>
          </a:prstGeom>
          <a:noFill/>
          <a:ln w="38100" cap="flat" cmpd="sng">
            <a:solidFill>
              <a:srgbClr val="EE2E3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Cenário da </a:t>
            </a:r>
            <a:r>
              <a:rPr lang="en-US" b="1"/>
              <a:t>Indústria</a:t>
            </a:r>
            <a:endParaRPr/>
          </a:p>
        </p:txBody>
      </p:sp>
      <p:sp>
        <p:nvSpPr>
          <p:cNvPr id="304" name="Google Shape;304;p38"/>
          <p:cNvSpPr txBox="1"/>
          <p:nvPr/>
        </p:nvSpPr>
        <p:spPr>
          <a:xfrm rot="-5400000">
            <a:off x="110625" y="3287350"/>
            <a:ext cx="11649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Fonte: BNDES.</a:t>
            </a:r>
            <a:endParaRPr sz="800"/>
          </a:p>
        </p:txBody>
      </p:sp>
      <p:pic>
        <p:nvPicPr>
          <p:cNvPr id="305" name="Google Shape;305;p38"/>
          <p:cNvPicPr preferRelativeResize="0"/>
          <p:nvPr/>
        </p:nvPicPr>
        <p:blipFill rotWithShape="1">
          <a:blip r:embed="rId3">
            <a:alphaModFix/>
          </a:blip>
          <a:srcRect l="18628" t="43478" r="18984" b="15271"/>
          <a:stretch/>
        </p:blipFill>
        <p:spPr>
          <a:xfrm>
            <a:off x="854675" y="1162000"/>
            <a:ext cx="7018973" cy="2840551"/>
          </a:xfrm>
          <a:prstGeom prst="rect">
            <a:avLst/>
          </a:prstGeom>
          <a:noFill/>
          <a:ln w="38100" cap="flat" cmpd="sng">
            <a:solidFill>
              <a:srgbClr val="EE2E3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6" name="Google Shape;306;p38"/>
          <p:cNvSpPr/>
          <p:nvPr/>
        </p:nvSpPr>
        <p:spPr>
          <a:xfrm>
            <a:off x="-3954" y="4124591"/>
            <a:ext cx="9147900" cy="1018800"/>
          </a:xfrm>
          <a:prstGeom prst="homePlate">
            <a:avLst>
              <a:gd name="adj" fmla="val 0"/>
            </a:avLst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7" name="Google Shape;307;p38"/>
          <p:cNvSpPr/>
          <p:nvPr/>
        </p:nvSpPr>
        <p:spPr>
          <a:xfrm>
            <a:off x="252412" y="4227779"/>
            <a:ext cx="8739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Soluções de prateleira para problemas globais podem não ser a melhor opção para a operação da sua indústria no Brasil.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/>
          <p:nvPr/>
        </p:nvSpPr>
        <p:spPr>
          <a:xfrm>
            <a:off x="1042105" y="744894"/>
            <a:ext cx="76881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Por que é necessário uma plataforma IoT? </a:t>
            </a:r>
            <a:endParaRPr sz="4100" b="0" i="0" u="none" strike="noStrike" cap="non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olhemos para as algumas aplicações selecionadas</a:t>
            </a:r>
            <a:endParaRPr/>
          </a:p>
        </p:txBody>
      </p:sp>
      <p:sp>
        <p:nvSpPr>
          <p:cNvPr id="318" name="Google Shape;318;p40"/>
          <p:cNvSpPr/>
          <p:nvPr/>
        </p:nvSpPr>
        <p:spPr>
          <a:xfrm>
            <a:off x="1355819" y="2277290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Aplicações</a:t>
            </a:r>
            <a:endParaRPr/>
          </a:p>
        </p:txBody>
      </p:sp>
      <p:sp>
        <p:nvSpPr>
          <p:cNvPr id="319" name="Google Shape;319;p40"/>
          <p:cNvSpPr/>
          <p:nvPr/>
        </p:nvSpPr>
        <p:spPr>
          <a:xfrm>
            <a:off x="2041631" y="2799601"/>
            <a:ext cx="6168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Analytics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0" name="Google Shape;320;p40"/>
          <p:cNvSpPr/>
          <p:nvPr/>
        </p:nvSpPr>
        <p:spPr>
          <a:xfrm>
            <a:off x="1355819" y="2540051"/>
            <a:ext cx="13023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Plataforma IoT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1" name="Google Shape;321;p40"/>
          <p:cNvSpPr/>
          <p:nvPr/>
        </p:nvSpPr>
        <p:spPr>
          <a:xfrm>
            <a:off x="1355819" y="2799601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BD Relacional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1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2" name="Google Shape;322;p40"/>
          <p:cNvSpPr/>
          <p:nvPr/>
        </p:nvSpPr>
        <p:spPr>
          <a:xfrm>
            <a:off x="1722141" y="3060757"/>
            <a:ext cx="569808" cy="217080"/>
          </a:xfrm>
          <a:prstGeom prst="cloud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Internet</a:t>
            </a:r>
            <a:endParaRPr/>
          </a:p>
        </p:txBody>
      </p:sp>
      <p:sp>
        <p:nvSpPr>
          <p:cNvPr id="323" name="Google Shape;323;p40"/>
          <p:cNvSpPr/>
          <p:nvPr/>
        </p:nvSpPr>
        <p:spPr>
          <a:xfrm>
            <a:off x="1121025" y="1248275"/>
            <a:ext cx="1741200" cy="856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4" name="Google Shape;324;p40"/>
          <p:cNvSpPr/>
          <p:nvPr/>
        </p:nvSpPr>
        <p:spPr>
          <a:xfrm>
            <a:off x="2890199" y="1248278"/>
            <a:ext cx="1741200" cy="856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5" name="Google Shape;325;p40"/>
          <p:cNvSpPr/>
          <p:nvPr/>
        </p:nvSpPr>
        <p:spPr>
          <a:xfrm>
            <a:off x="4655790" y="1248278"/>
            <a:ext cx="1741200" cy="856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6" name="Google Shape;326;p40"/>
          <p:cNvSpPr/>
          <p:nvPr/>
        </p:nvSpPr>
        <p:spPr>
          <a:xfrm>
            <a:off x="6423173" y="1248765"/>
            <a:ext cx="1741200" cy="8556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27" name="Google Shape;327;p40"/>
          <p:cNvGrpSpPr/>
          <p:nvPr/>
        </p:nvGrpSpPr>
        <p:grpSpPr>
          <a:xfrm>
            <a:off x="1121025" y="2212907"/>
            <a:ext cx="7032509" cy="2703195"/>
            <a:chOff x="8791" y="2016410"/>
            <a:chExt cx="7279277" cy="2450100"/>
          </a:xfrm>
        </p:grpSpPr>
        <p:cxnSp>
          <p:nvCxnSpPr>
            <p:cNvPr id="328" name="Google Shape;328;p40"/>
            <p:cNvCxnSpPr/>
            <p:nvPr/>
          </p:nvCxnSpPr>
          <p:spPr>
            <a:xfrm>
              <a:off x="1821312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9" name="Google Shape;329;p40"/>
            <p:cNvCxnSpPr/>
            <p:nvPr/>
          </p:nvCxnSpPr>
          <p:spPr>
            <a:xfrm>
              <a:off x="3660209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30" name="Google Shape;330;p40"/>
            <p:cNvCxnSpPr/>
            <p:nvPr/>
          </p:nvCxnSpPr>
          <p:spPr>
            <a:xfrm>
              <a:off x="5475899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31" name="Google Shape;331;p40"/>
            <p:cNvCxnSpPr/>
            <p:nvPr/>
          </p:nvCxnSpPr>
          <p:spPr>
            <a:xfrm>
              <a:off x="8791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32" name="Google Shape;332;p40"/>
            <p:cNvCxnSpPr/>
            <p:nvPr/>
          </p:nvCxnSpPr>
          <p:spPr>
            <a:xfrm>
              <a:off x="7288068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33" name="Google Shape;333;p40"/>
          <p:cNvSpPr txBox="1"/>
          <p:nvPr/>
        </p:nvSpPr>
        <p:spPr>
          <a:xfrm>
            <a:off x="1233441" y="1469914"/>
            <a:ext cx="1522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GESTÃO DE ESTOQUE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34" name="Google Shape;334;p40"/>
          <p:cNvSpPr txBox="1"/>
          <p:nvPr/>
        </p:nvSpPr>
        <p:spPr>
          <a:xfrm>
            <a:off x="3002615" y="1469914"/>
            <a:ext cx="1522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MANUTENÇÃO PREDITIVA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35" name="Google Shape;335;p40"/>
          <p:cNvSpPr txBox="1"/>
          <p:nvPr/>
        </p:nvSpPr>
        <p:spPr>
          <a:xfrm>
            <a:off x="4655791" y="1469914"/>
            <a:ext cx="1741200" cy="2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GERENCIAMENTO   DE ATIVOS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36" name="Google Shape;336;p40"/>
          <p:cNvSpPr txBox="1"/>
          <p:nvPr/>
        </p:nvSpPr>
        <p:spPr>
          <a:xfrm>
            <a:off x="6423173" y="1469914"/>
            <a:ext cx="17622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INTEGRAÇÃO DA PLANTA PRODUTIVA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37" name="Google Shape;337;p40"/>
          <p:cNvSpPr/>
          <p:nvPr/>
        </p:nvSpPr>
        <p:spPr>
          <a:xfrm>
            <a:off x="3110362" y="2277290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Aplicações</a:t>
            </a:r>
            <a:endParaRPr/>
          </a:p>
        </p:txBody>
      </p:sp>
      <p:sp>
        <p:nvSpPr>
          <p:cNvPr id="338" name="Google Shape;338;p40"/>
          <p:cNvSpPr/>
          <p:nvPr/>
        </p:nvSpPr>
        <p:spPr>
          <a:xfrm>
            <a:off x="3796174" y="2799601"/>
            <a:ext cx="6168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34275" rIns="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Ad. Analytics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9" name="Google Shape;339;p40"/>
          <p:cNvSpPr/>
          <p:nvPr/>
        </p:nvSpPr>
        <p:spPr>
          <a:xfrm>
            <a:off x="3110362" y="2540051"/>
            <a:ext cx="13023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Plataforma IoT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0" name="Google Shape;340;p40"/>
          <p:cNvSpPr/>
          <p:nvPr/>
        </p:nvSpPr>
        <p:spPr>
          <a:xfrm>
            <a:off x="3110362" y="2799601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Big Data</a:t>
            </a:r>
            <a:endParaRPr sz="700" b="1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1" name="Google Shape;341;p40"/>
          <p:cNvSpPr/>
          <p:nvPr/>
        </p:nvSpPr>
        <p:spPr>
          <a:xfrm>
            <a:off x="3476684" y="3060757"/>
            <a:ext cx="569808" cy="217080"/>
          </a:xfrm>
          <a:prstGeom prst="cloud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Internet</a:t>
            </a:r>
            <a:endParaRPr/>
          </a:p>
        </p:txBody>
      </p:sp>
      <p:sp>
        <p:nvSpPr>
          <p:cNvPr id="342" name="Google Shape;342;p40"/>
          <p:cNvSpPr/>
          <p:nvPr/>
        </p:nvSpPr>
        <p:spPr>
          <a:xfrm>
            <a:off x="4863484" y="2277290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Aplicações</a:t>
            </a:r>
            <a:endParaRPr/>
          </a:p>
        </p:txBody>
      </p:sp>
      <p:sp>
        <p:nvSpPr>
          <p:cNvPr id="343" name="Google Shape;343;p40"/>
          <p:cNvSpPr/>
          <p:nvPr/>
        </p:nvSpPr>
        <p:spPr>
          <a:xfrm>
            <a:off x="5549297" y="2799601"/>
            <a:ext cx="6168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Analytics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4" name="Google Shape;344;p40"/>
          <p:cNvSpPr/>
          <p:nvPr/>
        </p:nvSpPr>
        <p:spPr>
          <a:xfrm>
            <a:off x="4863484" y="2540051"/>
            <a:ext cx="13023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Plataforma IoT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5" name="Google Shape;345;p40"/>
          <p:cNvSpPr/>
          <p:nvPr/>
        </p:nvSpPr>
        <p:spPr>
          <a:xfrm>
            <a:off x="4863484" y="2799601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BD Relacional</a:t>
            </a:r>
            <a:endParaRPr sz="700" b="1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6" name="Google Shape;346;p40"/>
          <p:cNvSpPr/>
          <p:nvPr/>
        </p:nvSpPr>
        <p:spPr>
          <a:xfrm>
            <a:off x="5549297" y="2277290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Geoanalytics</a:t>
            </a:r>
            <a:endParaRPr sz="700" b="1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7" name="Google Shape;347;p40"/>
          <p:cNvSpPr/>
          <p:nvPr/>
        </p:nvSpPr>
        <p:spPr>
          <a:xfrm>
            <a:off x="5229806" y="3060757"/>
            <a:ext cx="569808" cy="217080"/>
          </a:xfrm>
          <a:prstGeom prst="cloud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Internet</a:t>
            </a:r>
            <a:endParaRPr/>
          </a:p>
        </p:txBody>
      </p:sp>
      <p:sp>
        <p:nvSpPr>
          <p:cNvPr id="348" name="Google Shape;348;p40"/>
          <p:cNvSpPr/>
          <p:nvPr/>
        </p:nvSpPr>
        <p:spPr>
          <a:xfrm>
            <a:off x="6630867" y="2277290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Aplicações</a:t>
            </a:r>
            <a:endParaRPr/>
          </a:p>
        </p:txBody>
      </p:sp>
      <p:sp>
        <p:nvSpPr>
          <p:cNvPr id="349" name="Google Shape;349;p40"/>
          <p:cNvSpPr/>
          <p:nvPr/>
        </p:nvSpPr>
        <p:spPr>
          <a:xfrm>
            <a:off x="7316679" y="2799601"/>
            <a:ext cx="6168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34275" rIns="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Ad. Analytics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0" name="Google Shape;350;p40"/>
          <p:cNvSpPr/>
          <p:nvPr/>
        </p:nvSpPr>
        <p:spPr>
          <a:xfrm>
            <a:off x="6630867" y="2540051"/>
            <a:ext cx="1302300" cy="1782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Plataforma IoT</a:t>
            </a:r>
            <a:endParaRPr sz="7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1" name="Google Shape;351;p40"/>
          <p:cNvSpPr/>
          <p:nvPr/>
        </p:nvSpPr>
        <p:spPr>
          <a:xfrm>
            <a:off x="6630867" y="2799601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BD</a:t>
            </a:r>
            <a:endParaRPr/>
          </a:p>
        </p:txBody>
      </p:sp>
      <p:sp>
        <p:nvSpPr>
          <p:cNvPr id="352" name="Google Shape;352;p40"/>
          <p:cNvSpPr/>
          <p:nvPr/>
        </p:nvSpPr>
        <p:spPr>
          <a:xfrm>
            <a:off x="7316679" y="2277290"/>
            <a:ext cx="616800" cy="17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Geoanalytics</a:t>
            </a:r>
            <a:endParaRPr sz="700" b="1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3" name="Google Shape;353;p40"/>
          <p:cNvSpPr/>
          <p:nvPr/>
        </p:nvSpPr>
        <p:spPr>
          <a:xfrm>
            <a:off x="6997188" y="3060757"/>
            <a:ext cx="569808" cy="217080"/>
          </a:xfrm>
          <a:prstGeom prst="cloud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Internet</a:t>
            </a:r>
            <a:endParaRPr/>
          </a:p>
        </p:txBody>
      </p:sp>
      <p:pic>
        <p:nvPicPr>
          <p:cNvPr id="354" name="Google Shape;354;p40"/>
          <p:cNvPicPr preferRelativeResize="0"/>
          <p:nvPr/>
        </p:nvPicPr>
        <p:blipFill rotWithShape="1">
          <a:blip r:embed="rId3">
            <a:alphaModFix/>
          </a:blip>
          <a:srcRect t="32075" b="12516"/>
          <a:stretch/>
        </p:blipFill>
        <p:spPr>
          <a:xfrm>
            <a:off x="6417650" y="4015456"/>
            <a:ext cx="1685661" cy="95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6802" y="3873057"/>
            <a:ext cx="1346001" cy="1064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8210" y="3724848"/>
            <a:ext cx="1662172" cy="1213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0"/>
          <p:cNvPicPr preferRelativeResize="0"/>
          <p:nvPr/>
        </p:nvPicPr>
        <p:blipFill rotWithShape="1">
          <a:blip r:embed="rId6">
            <a:alphaModFix/>
          </a:blip>
          <a:srcRect l="12104" t="2260" r="13363" b="8756"/>
          <a:stretch/>
        </p:blipFill>
        <p:spPr>
          <a:xfrm>
            <a:off x="1355819" y="3824887"/>
            <a:ext cx="1485956" cy="11408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8" name="Google Shape;358;p40"/>
          <p:cNvCxnSpPr/>
          <p:nvPr/>
        </p:nvCxnSpPr>
        <p:spPr>
          <a:xfrm>
            <a:off x="2023769" y="3338697"/>
            <a:ext cx="0" cy="436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59" name="Google Shape;359;p40"/>
          <p:cNvCxnSpPr/>
          <p:nvPr/>
        </p:nvCxnSpPr>
        <p:spPr>
          <a:xfrm>
            <a:off x="3775469" y="3346638"/>
            <a:ext cx="0" cy="436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60" name="Google Shape;360;p40"/>
          <p:cNvCxnSpPr/>
          <p:nvPr/>
        </p:nvCxnSpPr>
        <p:spPr>
          <a:xfrm>
            <a:off x="5526341" y="3346638"/>
            <a:ext cx="0" cy="436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61" name="Google Shape;361;p40"/>
          <p:cNvCxnSpPr/>
          <p:nvPr/>
        </p:nvCxnSpPr>
        <p:spPr>
          <a:xfrm>
            <a:off x="7304281" y="3338697"/>
            <a:ext cx="0" cy="436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62" name="Google Shape;362;p40"/>
          <p:cNvSpPr txBox="1"/>
          <p:nvPr/>
        </p:nvSpPr>
        <p:spPr>
          <a:xfrm>
            <a:off x="1025025" y="4833331"/>
            <a:ext cx="35007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Fonte: elaboração própria a partir de BNDES.</a:t>
            </a:r>
            <a:endParaRPr sz="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1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Por que uma plataforma?</a:t>
            </a:r>
            <a:endParaRPr/>
          </a:p>
        </p:txBody>
      </p:sp>
      <p:sp>
        <p:nvSpPr>
          <p:cNvPr id="368" name="Google Shape;368;p41"/>
          <p:cNvSpPr/>
          <p:nvPr/>
        </p:nvSpPr>
        <p:spPr>
          <a:xfrm>
            <a:off x="872919" y="1433407"/>
            <a:ext cx="1802400" cy="918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69" name="Google Shape;369;p41"/>
          <p:cNvSpPr/>
          <p:nvPr/>
        </p:nvSpPr>
        <p:spPr>
          <a:xfrm>
            <a:off x="2704227" y="1433410"/>
            <a:ext cx="1802400" cy="918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70" name="Google Shape;370;p41"/>
          <p:cNvSpPr/>
          <p:nvPr/>
        </p:nvSpPr>
        <p:spPr>
          <a:xfrm>
            <a:off x="4531825" y="1433410"/>
            <a:ext cx="1802400" cy="918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71" name="Google Shape;371;p41"/>
          <p:cNvSpPr/>
          <p:nvPr/>
        </p:nvSpPr>
        <p:spPr>
          <a:xfrm>
            <a:off x="6361279" y="1433933"/>
            <a:ext cx="1802100" cy="9183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72" name="Google Shape;372;p41"/>
          <p:cNvSpPr txBox="1"/>
          <p:nvPr/>
        </p:nvSpPr>
        <p:spPr>
          <a:xfrm>
            <a:off x="989283" y="1671268"/>
            <a:ext cx="1575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GESTÃO DE ESTOQUE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73" name="Google Shape;373;p41"/>
          <p:cNvSpPr txBox="1"/>
          <p:nvPr/>
        </p:nvSpPr>
        <p:spPr>
          <a:xfrm>
            <a:off x="2820591" y="1671268"/>
            <a:ext cx="1575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MANUTENÇÃO PREDITIVA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74" name="Google Shape;374;p41"/>
          <p:cNvSpPr txBox="1"/>
          <p:nvPr/>
        </p:nvSpPr>
        <p:spPr>
          <a:xfrm>
            <a:off x="4531826" y="1671268"/>
            <a:ext cx="18024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GERENCIAMENTO   DE ATIVOS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75" name="Google Shape;375;p41"/>
          <p:cNvSpPr txBox="1"/>
          <p:nvPr/>
        </p:nvSpPr>
        <p:spPr>
          <a:xfrm>
            <a:off x="6361279" y="1671268"/>
            <a:ext cx="1824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INTEGRAÇÃO DA PLANTA PRODUTIVA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376" name="Google Shape;376;p41"/>
          <p:cNvGrpSpPr/>
          <p:nvPr/>
        </p:nvGrpSpPr>
        <p:grpSpPr>
          <a:xfrm>
            <a:off x="1012674" y="2455522"/>
            <a:ext cx="1555297" cy="2218096"/>
            <a:chOff x="597912" y="2492896"/>
            <a:chExt cx="1728300" cy="3168256"/>
          </a:xfrm>
        </p:grpSpPr>
        <p:sp>
          <p:nvSpPr>
            <p:cNvPr id="377" name="Google Shape;377;p41"/>
            <p:cNvSpPr/>
            <p:nvPr/>
          </p:nvSpPr>
          <p:spPr>
            <a:xfrm>
              <a:off x="597912" y="2492896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Aplicações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41"/>
            <p:cNvSpPr/>
            <p:nvPr/>
          </p:nvSpPr>
          <p:spPr>
            <a:xfrm>
              <a:off x="597912" y="3645023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Rede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1"/>
            <p:cNvSpPr/>
            <p:nvPr/>
          </p:nvSpPr>
          <p:spPr>
            <a:xfrm>
              <a:off x="597912" y="4797152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Recursos: </a:t>
              </a:r>
              <a:endParaRPr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Smart tags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0" name="Google Shape;380;p41"/>
          <p:cNvGrpSpPr/>
          <p:nvPr/>
        </p:nvGrpSpPr>
        <p:grpSpPr>
          <a:xfrm>
            <a:off x="2830640" y="2455523"/>
            <a:ext cx="1555297" cy="2218096"/>
            <a:chOff x="2600488" y="2492896"/>
            <a:chExt cx="1728300" cy="3168256"/>
          </a:xfrm>
        </p:grpSpPr>
        <p:sp>
          <p:nvSpPr>
            <p:cNvPr id="381" name="Google Shape;381;p41"/>
            <p:cNvSpPr/>
            <p:nvPr/>
          </p:nvSpPr>
          <p:spPr>
            <a:xfrm>
              <a:off x="2600488" y="2492896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Aplicações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1"/>
            <p:cNvSpPr/>
            <p:nvPr/>
          </p:nvSpPr>
          <p:spPr>
            <a:xfrm>
              <a:off x="2600488" y="3645023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Rede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41"/>
            <p:cNvSpPr/>
            <p:nvPr/>
          </p:nvSpPr>
          <p:spPr>
            <a:xfrm>
              <a:off x="2600488" y="4797152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27025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Recursos: </a:t>
              </a:r>
              <a:endParaRPr sz="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Sensores e câmeras</a:t>
              </a: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41"/>
          <p:cNvGrpSpPr/>
          <p:nvPr/>
        </p:nvGrpSpPr>
        <p:grpSpPr>
          <a:xfrm>
            <a:off x="4653434" y="2455523"/>
            <a:ext cx="1555297" cy="2218096"/>
            <a:chOff x="4626256" y="2492896"/>
            <a:chExt cx="1728300" cy="3168256"/>
          </a:xfrm>
        </p:grpSpPr>
        <p:sp>
          <p:nvSpPr>
            <p:cNvPr id="385" name="Google Shape;385;p41"/>
            <p:cNvSpPr/>
            <p:nvPr/>
          </p:nvSpPr>
          <p:spPr>
            <a:xfrm>
              <a:off x="4626256" y="2492896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Aplicações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41"/>
            <p:cNvSpPr/>
            <p:nvPr/>
          </p:nvSpPr>
          <p:spPr>
            <a:xfrm>
              <a:off x="4626256" y="3645023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Rede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41"/>
            <p:cNvSpPr/>
            <p:nvPr/>
          </p:nvSpPr>
          <p:spPr>
            <a:xfrm>
              <a:off x="4626256" y="4797152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Recursos: </a:t>
              </a:r>
              <a:endParaRPr sz="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Geolocalização, Sensores e Smart tag</a:t>
              </a: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" name="Google Shape;388;p41"/>
          <p:cNvGrpSpPr/>
          <p:nvPr/>
        </p:nvGrpSpPr>
        <p:grpSpPr>
          <a:xfrm>
            <a:off x="6443488" y="2455523"/>
            <a:ext cx="1555297" cy="2218096"/>
            <a:chOff x="6619288" y="2492896"/>
            <a:chExt cx="1728300" cy="3168256"/>
          </a:xfrm>
        </p:grpSpPr>
        <p:sp>
          <p:nvSpPr>
            <p:cNvPr id="389" name="Google Shape;389;p41"/>
            <p:cNvSpPr/>
            <p:nvPr/>
          </p:nvSpPr>
          <p:spPr>
            <a:xfrm>
              <a:off x="6619288" y="2492896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Aplicações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1"/>
            <p:cNvSpPr/>
            <p:nvPr/>
          </p:nvSpPr>
          <p:spPr>
            <a:xfrm>
              <a:off x="6619288" y="3645023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Rede</a:t>
              </a:r>
              <a:endParaRPr sz="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41"/>
            <p:cNvSpPr/>
            <p:nvPr/>
          </p:nvSpPr>
          <p:spPr>
            <a:xfrm>
              <a:off x="6619288" y="4797152"/>
              <a:ext cx="1728300" cy="86400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34300" tIns="17150" rIns="34300" bIns="171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Recursos: </a:t>
              </a:r>
              <a:endParaRPr sz="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Smart tags. </a:t>
              </a: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41"/>
          <p:cNvGrpSpPr/>
          <p:nvPr/>
        </p:nvGrpSpPr>
        <p:grpSpPr>
          <a:xfrm>
            <a:off x="872919" y="2468823"/>
            <a:ext cx="7279277" cy="2306524"/>
            <a:chOff x="8791" y="2016410"/>
            <a:chExt cx="7279277" cy="2450100"/>
          </a:xfrm>
        </p:grpSpPr>
        <p:cxnSp>
          <p:nvCxnSpPr>
            <p:cNvPr id="393" name="Google Shape;393;p41"/>
            <p:cNvCxnSpPr/>
            <p:nvPr/>
          </p:nvCxnSpPr>
          <p:spPr>
            <a:xfrm>
              <a:off x="1821312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4" name="Google Shape;394;p41"/>
            <p:cNvCxnSpPr/>
            <p:nvPr/>
          </p:nvCxnSpPr>
          <p:spPr>
            <a:xfrm>
              <a:off x="3660209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5" name="Google Shape;395;p41"/>
            <p:cNvCxnSpPr/>
            <p:nvPr/>
          </p:nvCxnSpPr>
          <p:spPr>
            <a:xfrm>
              <a:off x="5475899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6" name="Google Shape;396;p41"/>
            <p:cNvCxnSpPr/>
            <p:nvPr/>
          </p:nvCxnSpPr>
          <p:spPr>
            <a:xfrm>
              <a:off x="8791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7" name="Google Shape;397;p41"/>
            <p:cNvCxnSpPr/>
            <p:nvPr/>
          </p:nvCxnSpPr>
          <p:spPr>
            <a:xfrm>
              <a:off x="7288068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2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Por que uma plataforma?</a:t>
            </a:r>
            <a:endParaRPr/>
          </a:p>
        </p:txBody>
      </p:sp>
      <p:sp>
        <p:nvSpPr>
          <p:cNvPr id="403" name="Google Shape;403;p42"/>
          <p:cNvSpPr/>
          <p:nvPr/>
        </p:nvSpPr>
        <p:spPr>
          <a:xfrm>
            <a:off x="872919" y="1433408"/>
            <a:ext cx="1802400" cy="914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4" name="Google Shape;404;p42"/>
          <p:cNvSpPr/>
          <p:nvPr/>
        </p:nvSpPr>
        <p:spPr>
          <a:xfrm>
            <a:off x="2704227" y="1433410"/>
            <a:ext cx="1802400" cy="914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5" name="Google Shape;405;p42"/>
          <p:cNvSpPr/>
          <p:nvPr/>
        </p:nvSpPr>
        <p:spPr>
          <a:xfrm>
            <a:off x="4531825" y="1433410"/>
            <a:ext cx="1802400" cy="914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6" name="Google Shape;406;p42"/>
          <p:cNvSpPr/>
          <p:nvPr/>
        </p:nvSpPr>
        <p:spPr>
          <a:xfrm>
            <a:off x="6361279" y="1433933"/>
            <a:ext cx="1802100" cy="9141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7" name="Google Shape;407;p42"/>
          <p:cNvSpPr txBox="1"/>
          <p:nvPr/>
        </p:nvSpPr>
        <p:spPr>
          <a:xfrm>
            <a:off x="989283" y="1671268"/>
            <a:ext cx="1575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GESTÃO DE ESTOQUE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08" name="Google Shape;408;p42"/>
          <p:cNvSpPr txBox="1"/>
          <p:nvPr/>
        </p:nvSpPr>
        <p:spPr>
          <a:xfrm>
            <a:off x="2820591" y="1671268"/>
            <a:ext cx="15759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MANUTENÇÃO PREDITIVA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09" name="Google Shape;409;p42"/>
          <p:cNvSpPr txBox="1"/>
          <p:nvPr/>
        </p:nvSpPr>
        <p:spPr>
          <a:xfrm>
            <a:off x="4531826" y="1671268"/>
            <a:ext cx="18024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GERENCIAMENTO   DE ATIVOS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10" name="Google Shape;410;p42"/>
          <p:cNvSpPr txBox="1"/>
          <p:nvPr/>
        </p:nvSpPr>
        <p:spPr>
          <a:xfrm>
            <a:off x="6361279" y="1671268"/>
            <a:ext cx="1824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INTEGRAÇÃO DA PLANTA PRODUTIVA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411" name="Google Shape;411;p42"/>
          <p:cNvGrpSpPr/>
          <p:nvPr/>
        </p:nvGrpSpPr>
        <p:grpSpPr>
          <a:xfrm>
            <a:off x="763028" y="2143990"/>
            <a:ext cx="7588249" cy="1705253"/>
            <a:chOff x="1738316" y="5981965"/>
            <a:chExt cx="21255600" cy="4548554"/>
          </a:xfrm>
        </p:grpSpPr>
        <p:sp>
          <p:nvSpPr>
            <p:cNvPr id="412" name="Google Shape;412;p42"/>
            <p:cNvSpPr/>
            <p:nvPr/>
          </p:nvSpPr>
          <p:spPr>
            <a:xfrm rot="8080381">
              <a:off x="9295165" y="618552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2"/>
            <p:cNvSpPr/>
            <p:nvPr/>
          </p:nvSpPr>
          <p:spPr>
            <a:xfrm rot="8080381">
              <a:off x="3818222" y="618552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2"/>
            <p:cNvSpPr/>
            <p:nvPr/>
          </p:nvSpPr>
          <p:spPr>
            <a:xfrm rot="8080381">
              <a:off x="14635490" y="618552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2"/>
            <p:cNvSpPr/>
            <p:nvPr/>
          </p:nvSpPr>
          <p:spPr>
            <a:xfrm rot="8080381">
              <a:off x="20105637" y="618552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2"/>
            <p:cNvSpPr/>
            <p:nvPr/>
          </p:nvSpPr>
          <p:spPr>
            <a:xfrm rot="-2719619">
              <a:off x="14635329" y="9294075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2"/>
            <p:cNvSpPr/>
            <p:nvPr/>
          </p:nvSpPr>
          <p:spPr>
            <a:xfrm rot="-2719619">
              <a:off x="20105476" y="9294075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2"/>
            <p:cNvSpPr/>
            <p:nvPr/>
          </p:nvSpPr>
          <p:spPr>
            <a:xfrm rot="-2719619">
              <a:off x="9295004" y="9294075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2"/>
            <p:cNvSpPr/>
            <p:nvPr/>
          </p:nvSpPr>
          <p:spPr>
            <a:xfrm rot="-2719619">
              <a:off x="3818062" y="9294075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2"/>
            <p:cNvSpPr/>
            <p:nvPr/>
          </p:nvSpPr>
          <p:spPr>
            <a:xfrm rot="-2787942">
              <a:off x="14635404" y="7049034"/>
              <a:ext cx="1003501" cy="10327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2"/>
            <p:cNvSpPr/>
            <p:nvPr/>
          </p:nvSpPr>
          <p:spPr>
            <a:xfrm rot="-2787942">
              <a:off x="9295078" y="7082665"/>
              <a:ext cx="1003501" cy="10327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2"/>
            <p:cNvSpPr/>
            <p:nvPr/>
          </p:nvSpPr>
          <p:spPr>
            <a:xfrm rot="-2787942">
              <a:off x="3818136" y="7125295"/>
              <a:ext cx="1003501" cy="10327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2"/>
            <p:cNvSpPr/>
            <p:nvPr/>
          </p:nvSpPr>
          <p:spPr>
            <a:xfrm rot="-2787942">
              <a:off x="20105551" y="7136610"/>
              <a:ext cx="1003501" cy="10327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42"/>
            <p:cNvSpPr/>
            <p:nvPr/>
          </p:nvSpPr>
          <p:spPr>
            <a:xfrm rot="8080381">
              <a:off x="14635490" y="838778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2"/>
            <p:cNvSpPr/>
            <p:nvPr/>
          </p:nvSpPr>
          <p:spPr>
            <a:xfrm rot="8080381">
              <a:off x="9295165" y="838778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2"/>
            <p:cNvSpPr/>
            <p:nvPr/>
          </p:nvSpPr>
          <p:spPr>
            <a:xfrm rot="8080381">
              <a:off x="3818222" y="838778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2"/>
            <p:cNvSpPr/>
            <p:nvPr/>
          </p:nvSpPr>
          <p:spPr>
            <a:xfrm rot="8080381">
              <a:off x="20105637" y="8387781"/>
              <a:ext cx="1003613" cy="1032887"/>
            </a:xfrm>
            <a:prstGeom prst="teardrop">
              <a:avLst>
                <a:gd name="adj" fmla="val 9077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1738316" y="7234519"/>
              <a:ext cx="21255600" cy="2074200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450"/>
                </a:srgbClr>
              </a:outerShdw>
            </a:effectLst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1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9" name="Google Shape;429;p42"/>
          <p:cNvSpPr/>
          <p:nvPr/>
        </p:nvSpPr>
        <p:spPr>
          <a:xfrm>
            <a:off x="872920" y="2808840"/>
            <a:ext cx="22512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Plataforma IoT</a:t>
            </a:r>
            <a:endParaRPr sz="1800" b="0" i="0" u="none" strike="noStrike" cap="none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430" name="Google Shape;430;p42"/>
          <p:cNvGrpSpPr/>
          <p:nvPr/>
        </p:nvGrpSpPr>
        <p:grpSpPr>
          <a:xfrm>
            <a:off x="1582666" y="2312682"/>
            <a:ext cx="4052423" cy="1413653"/>
            <a:chOff x="4055890" y="6333599"/>
            <a:chExt cx="11351326" cy="3770748"/>
          </a:xfrm>
        </p:grpSpPr>
        <p:sp>
          <p:nvSpPr>
            <p:cNvPr id="431" name="Google Shape;431;p42"/>
            <p:cNvSpPr/>
            <p:nvPr/>
          </p:nvSpPr>
          <p:spPr>
            <a:xfrm>
              <a:off x="4055890" y="6356325"/>
              <a:ext cx="540000" cy="540000"/>
            </a:xfrm>
            <a:prstGeom prst="flowChartConnector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1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9526890" y="6333599"/>
              <a:ext cx="540000" cy="540000"/>
            </a:xfrm>
            <a:prstGeom prst="flowChartConnector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1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14867216" y="6363718"/>
              <a:ext cx="540000" cy="540000"/>
            </a:xfrm>
            <a:prstGeom prst="flowChartConnector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1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9522718" y="9564347"/>
              <a:ext cx="540000" cy="540000"/>
            </a:xfrm>
            <a:prstGeom prst="flowChartConnector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1" i="0" u="none" strike="noStrike" cap="none">
                <a:solidFill>
                  <a:srgbClr val="0077A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5" name="Google Shape;435;p42"/>
            <p:cNvGrpSpPr/>
            <p:nvPr/>
          </p:nvGrpSpPr>
          <p:grpSpPr>
            <a:xfrm>
              <a:off x="4270018" y="6633718"/>
              <a:ext cx="10597198" cy="2930629"/>
              <a:chOff x="4270018" y="6633718"/>
              <a:chExt cx="10597198" cy="2930629"/>
            </a:xfrm>
          </p:grpSpPr>
          <p:cxnSp>
            <p:nvCxnSpPr>
              <p:cNvPr id="436" name="Google Shape;436;p42"/>
              <p:cNvCxnSpPr>
                <a:endCxn id="434" idx="0"/>
              </p:cNvCxnSpPr>
              <p:nvPr/>
            </p:nvCxnSpPr>
            <p:spPr>
              <a:xfrm>
                <a:off x="4270018" y="6642047"/>
                <a:ext cx="5522700" cy="2922300"/>
              </a:xfrm>
              <a:prstGeom prst="curvedConnector2">
                <a:avLst/>
              </a:prstGeom>
              <a:noFill/>
              <a:ln w="762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37" name="Google Shape;437;p42"/>
              <p:cNvCxnSpPr/>
              <p:nvPr/>
            </p:nvCxnSpPr>
            <p:spPr>
              <a:xfrm rot="-5400000" flipH="1">
                <a:off x="8508119" y="8158198"/>
                <a:ext cx="2593500" cy="24300"/>
              </a:xfrm>
              <a:prstGeom prst="curvedConnector3">
                <a:avLst>
                  <a:gd name="adj1" fmla="val 50000"/>
                </a:avLst>
              </a:prstGeom>
              <a:noFill/>
              <a:ln w="762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38" name="Google Shape;438;p42"/>
              <p:cNvCxnSpPr>
                <a:stCxn id="433" idx="2"/>
                <a:endCxn id="434" idx="0"/>
              </p:cNvCxnSpPr>
              <p:nvPr/>
            </p:nvCxnSpPr>
            <p:spPr>
              <a:xfrm flipH="1">
                <a:off x="9792416" y="6633718"/>
                <a:ext cx="5074800" cy="2930400"/>
              </a:xfrm>
              <a:prstGeom prst="curvedConnector2">
                <a:avLst/>
              </a:prstGeom>
              <a:noFill/>
              <a:ln w="762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439" name="Google Shape;439;p42"/>
          <p:cNvSpPr/>
          <p:nvPr/>
        </p:nvSpPr>
        <p:spPr>
          <a:xfrm>
            <a:off x="1012646" y="4016324"/>
            <a:ext cx="1560600" cy="3513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Smart tags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42"/>
          <p:cNvSpPr/>
          <p:nvPr/>
        </p:nvSpPr>
        <p:spPr>
          <a:xfrm>
            <a:off x="2830520" y="4016324"/>
            <a:ext cx="1676100" cy="3513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Câmera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42"/>
          <p:cNvSpPr/>
          <p:nvPr/>
        </p:nvSpPr>
        <p:spPr>
          <a:xfrm>
            <a:off x="4653220" y="4016324"/>
            <a:ext cx="1680900" cy="3513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Sensor  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42"/>
          <p:cNvSpPr/>
          <p:nvPr/>
        </p:nvSpPr>
        <p:spPr>
          <a:xfrm>
            <a:off x="6548822" y="4016324"/>
            <a:ext cx="1449600" cy="3513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Smart tags</a:t>
            </a:r>
            <a:endParaRPr sz="2000" b="1" i="1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3" name="Google Shape;443;p42"/>
          <p:cNvGrpSpPr/>
          <p:nvPr/>
        </p:nvGrpSpPr>
        <p:grpSpPr>
          <a:xfrm>
            <a:off x="872919" y="3625098"/>
            <a:ext cx="7279277" cy="1150077"/>
            <a:chOff x="8791" y="2016410"/>
            <a:chExt cx="7279277" cy="2450100"/>
          </a:xfrm>
        </p:grpSpPr>
        <p:cxnSp>
          <p:nvCxnSpPr>
            <p:cNvPr id="444" name="Google Shape;444;p42"/>
            <p:cNvCxnSpPr/>
            <p:nvPr/>
          </p:nvCxnSpPr>
          <p:spPr>
            <a:xfrm>
              <a:off x="1821312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5" name="Google Shape;445;p42"/>
            <p:cNvCxnSpPr/>
            <p:nvPr/>
          </p:nvCxnSpPr>
          <p:spPr>
            <a:xfrm>
              <a:off x="3660209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6" name="Google Shape;446;p42"/>
            <p:cNvCxnSpPr/>
            <p:nvPr/>
          </p:nvCxnSpPr>
          <p:spPr>
            <a:xfrm>
              <a:off x="5475899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7" name="Google Shape;447;p42"/>
            <p:cNvCxnSpPr/>
            <p:nvPr/>
          </p:nvCxnSpPr>
          <p:spPr>
            <a:xfrm>
              <a:off x="8791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8" name="Google Shape;448;p42"/>
            <p:cNvCxnSpPr/>
            <p:nvPr/>
          </p:nvCxnSpPr>
          <p:spPr>
            <a:xfrm>
              <a:off x="7288068" y="2016410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49" name="Google Shape;449;p42"/>
          <p:cNvSpPr/>
          <p:nvPr/>
        </p:nvSpPr>
        <p:spPr>
          <a:xfrm>
            <a:off x="3902825" y="2688601"/>
            <a:ext cx="4413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Além de facilitar a criação de aplicações, ela possibilita a integração de dados de diferentes origens e formatos e o compartilhamento dos dispositivos</a:t>
            </a:r>
            <a:endParaRPr sz="1200" b="0" i="0" u="none" strike="noStrike" cap="non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3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Uma solução IoT pode fazer uso de até 5 tipos de plataformas</a:t>
            </a:r>
            <a:endParaRPr/>
          </a:p>
        </p:txBody>
      </p:sp>
      <p:sp>
        <p:nvSpPr>
          <p:cNvPr id="455" name="Google Shape;455;p43"/>
          <p:cNvSpPr/>
          <p:nvPr/>
        </p:nvSpPr>
        <p:spPr>
          <a:xfrm>
            <a:off x="8800" y="2209407"/>
            <a:ext cx="1802400" cy="636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6" name="Google Shape;456;p43"/>
          <p:cNvSpPr/>
          <p:nvPr/>
        </p:nvSpPr>
        <p:spPr>
          <a:xfrm>
            <a:off x="1840104" y="2209409"/>
            <a:ext cx="1802400" cy="636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7" name="Google Shape;457;p43"/>
          <p:cNvSpPr/>
          <p:nvPr/>
        </p:nvSpPr>
        <p:spPr>
          <a:xfrm>
            <a:off x="3667698" y="2209409"/>
            <a:ext cx="1802400" cy="636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8" name="Google Shape;458;p43"/>
          <p:cNvSpPr/>
          <p:nvPr/>
        </p:nvSpPr>
        <p:spPr>
          <a:xfrm>
            <a:off x="5497149" y="2209771"/>
            <a:ext cx="1802100" cy="635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9" name="Google Shape;459;p43"/>
          <p:cNvSpPr/>
          <p:nvPr/>
        </p:nvSpPr>
        <p:spPr>
          <a:xfrm>
            <a:off x="7331750" y="2209075"/>
            <a:ext cx="1802400" cy="636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60" name="Google Shape;460;p43"/>
          <p:cNvGrpSpPr/>
          <p:nvPr/>
        </p:nvGrpSpPr>
        <p:grpSpPr>
          <a:xfrm>
            <a:off x="1821321" y="2947545"/>
            <a:ext cx="5499943" cy="1445314"/>
            <a:chOff x="1821312" y="2042777"/>
            <a:chExt cx="5499943" cy="2450100"/>
          </a:xfrm>
        </p:grpSpPr>
        <p:cxnSp>
          <p:nvCxnSpPr>
            <p:cNvPr id="461" name="Google Shape;461;p43"/>
            <p:cNvCxnSpPr/>
            <p:nvPr/>
          </p:nvCxnSpPr>
          <p:spPr>
            <a:xfrm>
              <a:off x="1821312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62" name="Google Shape;462;p43"/>
            <p:cNvCxnSpPr/>
            <p:nvPr/>
          </p:nvCxnSpPr>
          <p:spPr>
            <a:xfrm>
              <a:off x="3660209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63" name="Google Shape;463;p43"/>
            <p:cNvCxnSpPr/>
            <p:nvPr/>
          </p:nvCxnSpPr>
          <p:spPr>
            <a:xfrm>
              <a:off x="5475899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64" name="Google Shape;464;p43"/>
            <p:cNvCxnSpPr/>
            <p:nvPr/>
          </p:nvCxnSpPr>
          <p:spPr>
            <a:xfrm>
              <a:off x="7321255" y="2042777"/>
              <a:ext cx="0" cy="2450100"/>
            </a:xfrm>
            <a:prstGeom prst="straightConnector1">
              <a:avLst/>
            </a:prstGeom>
            <a:gradFill>
              <a:gsLst>
                <a:gs pos="0">
                  <a:srgbClr val="FFBF2F"/>
                </a:gs>
                <a:gs pos="49000">
                  <a:srgbClr val="FFBF2F"/>
                </a:gs>
                <a:gs pos="50000">
                  <a:srgbClr val="FFB100"/>
                </a:gs>
                <a:gs pos="100000">
                  <a:srgbClr val="FFB100"/>
                </a:gs>
              </a:gsLst>
              <a:lin ang="5400012" scaled="0"/>
            </a:gra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65" name="Google Shape;465;p43"/>
          <p:cNvSpPr txBox="1"/>
          <p:nvPr/>
        </p:nvSpPr>
        <p:spPr>
          <a:xfrm>
            <a:off x="125692" y="2373978"/>
            <a:ext cx="1575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CONECTIVIDADE/M2M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66" name="Google Shape;466;p43"/>
          <p:cNvSpPr txBox="1"/>
          <p:nvPr/>
        </p:nvSpPr>
        <p:spPr>
          <a:xfrm>
            <a:off x="1956996" y="2373978"/>
            <a:ext cx="1575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INFRAESTRUTURA COMO SERVIÇO 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67" name="Google Shape;467;p43"/>
          <p:cNvSpPr txBox="1"/>
          <p:nvPr/>
        </p:nvSpPr>
        <p:spPr>
          <a:xfrm>
            <a:off x="3668228" y="2373978"/>
            <a:ext cx="1802400" cy="1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HW COM SW EMBARCADO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68" name="Google Shape;468;p43"/>
          <p:cNvSpPr txBox="1"/>
          <p:nvPr/>
        </p:nvSpPr>
        <p:spPr>
          <a:xfrm>
            <a:off x="5497677" y="2373978"/>
            <a:ext cx="1824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PLATAFORMAS DE EXTENSÃO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69" name="Google Shape;469;p43"/>
          <p:cNvSpPr txBox="1"/>
          <p:nvPr/>
        </p:nvSpPr>
        <p:spPr>
          <a:xfrm>
            <a:off x="7331750" y="2373978"/>
            <a:ext cx="1824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HABILITADORA DE APLICAÇÕES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70" name="Google Shape;470;p43"/>
          <p:cNvSpPr txBox="1"/>
          <p:nvPr/>
        </p:nvSpPr>
        <p:spPr>
          <a:xfrm>
            <a:off x="1843810" y="2862711"/>
            <a:ext cx="1802100" cy="13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AWS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AZURE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GOOGLE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IBM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ORACLE</a:t>
            </a:r>
            <a:endParaRPr sz="1200"/>
          </a:p>
          <a:p>
            <a:pPr marL="285750" marR="0" lvl="0" indent="-1968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43"/>
          <p:cNvSpPr txBox="1"/>
          <p:nvPr/>
        </p:nvSpPr>
        <p:spPr>
          <a:xfrm>
            <a:off x="7340905" y="2862711"/>
            <a:ext cx="1802100" cy="11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Visa facilitar a criação de aplicações e o compartilhamento de dados e recursos</a:t>
            </a:r>
            <a:endParaRPr sz="1200"/>
          </a:p>
        </p:txBody>
      </p:sp>
      <p:sp>
        <p:nvSpPr>
          <p:cNvPr id="472" name="Google Shape;472;p43"/>
          <p:cNvSpPr/>
          <p:nvPr/>
        </p:nvSpPr>
        <p:spPr>
          <a:xfrm>
            <a:off x="7667724" y="4196406"/>
            <a:ext cx="1130400" cy="782100"/>
          </a:xfrm>
          <a:prstGeom prst="ellipse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73" name="Google Shape;47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0786" y="4261153"/>
            <a:ext cx="1384175" cy="6459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4" name="Google Shape;474;p43"/>
          <p:cNvGrpSpPr/>
          <p:nvPr/>
        </p:nvGrpSpPr>
        <p:grpSpPr>
          <a:xfrm>
            <a:off x="305908" y="4515418"/>
            <a:ext cx="7361927" cy="202208"/>
            <a:chOff x="305899" y="4413250"/>
            <a:chExt cx="7361927" cy="292250"/>
          </a:xfrm>
        </p:grpSpPr>
        <p:sp>
          <p:nvSpPr>
            <p:cNvPr id="475" name="Google Shape;475;p43"/>
            <p:cNvSpPr/>
            <p:nvPr/>
          </p:nvSpPr>
          <p:spPr>
            <a:xfrm>
              <a:off x="3668226" y="4419600"/>
              <a:ext cx="3999600" cy="285900"/>
            </a:xfrm>
            <a:prstGeom prst="homePlate">
              <a:avLst>
                <a:gd name="adj" fmla="val 50000"/>
              </a:avLst>
            </a:prstGeom>
            <a:solidFill>
              <a:srgbClr val="92D050"/>
            </a:solidFill>
            <a:ln w="9525" cap="flat" cmpd="sng">
              <a:solidFill>
                <a:srgbClr val="70AD4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43"/>
            <p:cNvSpPr/>
            <p:nvPr/>
          </p:nvSpPr>
          <p:spPr>
            <a:xfrm flipH="1">
              <a:off x="305899" y="4413250"/>
              <a:ext cx="4215300" cy="292200"/>
            </a:xfrm>
            <a:prstGeom prst="homePlate">
              <a:avLst>
                <a:gd name="adj" fmla="val 50000"/>
              </a:avLst>
            </a:prstGeom>
            <a:solidFill>
              <a:srgbClr val="92D050"/>
            </a:solidFill>
            <a:ln w="9525" cap="flat" cmpd="sng">
              <a:solidFill>
                <a:srgbClr val="70AD4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7" name="Google Shape;477;p43"/>
          <p:cNvSpPr/>
          <p:nvPr/>
        </p:nvSpPr>
        <p:spPr>
          <a:xfrm>
            <a:off x="638338" y="4454469"/>
            <a:ext cx="468000" cy="323700"/>
          </a:xfrm>
          <a:prstGeom prst="ellipse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8" name="Google Shape;478;p43"/>
          <p:cNvSpPr/>
          <p:nvPr/>
        </p:nvSpPr>
        <p:spPr>
          <a:xfrm>
            <a:off x="2465936" y="4454469"/>
            <a:ext cx="468000" cy="323700"/>
          </a:xfrm>
          <a:prstGeom prst="ellipse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9" name="Google Shape;479;p43"/>
          <p:cNvSpPr/>
          <p:nvPr/>
        </p:nvSpPr>
        <p:spPr>
          <a:xfrm>
            <a:off x="4245907" y="4454469"/>
            <a:ext cx="468000" cy="323700"/>
          </a:xfrm>
          <a:prstGeom prst="ellipse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80" name="Google Shape;480;p43"/>
          <p:cNvSpPr/>
          <p:nvPr/>
        </p:nvSpPr>
        <p:spPr>
          <a:xfrm>
            <a:off x="6122979" y="4454469"/>
            <a:ext cx="468000" cy="323700"/>
          </a:xfrm>
          <a:prstGeom prst="ellipse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81" name="Google Shape;481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267" y="4476656"/>
            <a:ext cx="395999" cy="273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1571" y="4476656"/>
            <a:ext cx="395999" cy="273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7837" y="4476656"/>
            <a:ext cx="395999" cy="273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6364" y="4476656"/>
            <a:ext cx="395999" cy="273984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3"/>
          <p:cNvSpPr txBox="1"/>
          <p:nvPr/>
        </p:nvSpPr>
        <p:spPr>
          <a:xfrm>
            <a:off x="30747" y="2862711"/>
            <a:ext cx="1802100" cy="1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LTE Cat 1 e M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LoRA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Sigfox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2G/3G/4G</a:t>
            </a:r>
            <a:endParaRPr sz="1200"/>
          </a:p>
        </p:txBody>
      </p:sp>
      <p:sp>
        <p:nvSpPr>
          <p:cNvPr id="486" name="Google Shape;486;p43"/>
          <p:cNvSpPr txBox="1"/>
          <p:nvPr/>
        </p:nvSpPr>
        <p:spPr>
          <a:xfrm>
            <a:off x="3673651" y="2862711"/>
            <a:ext cx="1802100" cy="13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Particle.io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Intel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Qualcomm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Arduino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Raspberry Pi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43"/>
          <p:cNvSpPr txBox="1"/>
          <p:nvPr/>
        </p:nvSpPr>
        <p:spPr>
          <a:xfrm>
            <a:off x="5497148" y="2862711"/>
            <a:ext cx="1802100" cy="1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IA/Analytics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Relatórios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Colaboração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Monetização</a:t>
            </a:r>
            <a:endParaRPr sz="1200"/>
          </a:p>
          <a:p>
            <a:pPr marL="285750" marR="0" lvl="0" indent="-273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Blockchain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43"/>
          <p:cNvSpPr txBox="1"/>
          <p:nvPr/>
        </p:nvSpPr>
        <p:spPr>
          <a:xfrm>
            <a:off x="6318879" y="4540561"/>
            <a:ext cx="1575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INTERAÇÃO</a:t>
            </a:r>
            <a:endParaRPr sz="1300" b="1" i="0" u="none" strike="noStrike" cap="none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4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Internet de Coisas criando negócios exponenciais</a:t>
            </a:r>
            <a:endParaRPr/>
          </a:p>
        </p:txBody>
      </p:sp>
      <p:pic>
        <p:nvPicPr>
          <p:cNvPr id="494" name="Google Shape;49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930544" y="3065591"/>
            <a:ext cx="1639802" cy="16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632" y="3400326"/>
            <a:ext cx="1692499" cy="140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6398" y="3201988"/>
            <a:ext cx="1719360" cy="17193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7" name="Google Shape;497;p44"/>
          <p:cNvCxnSpPr/>
          <p:nvPr/>
        </p:nvCxnSpPr>
        <p:spPr>
          <a:xfrm flipH="1">
            <a:off x="2413000" y="2162900"/>
            <a:ext cx="1562100" cy="5295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98" name="Google Shape;498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0316" y="1815198"/>
            <a:ext cx="2651112" cy="1461402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99" name="Google Shape;499;p44"/>
          <p:cNvSpPr txBox="1"/>
          <p:nvPr/>
        </p:nvSpPr>
        <p:spPr>
          <a:xfrm>
            <a:off x="3052898" y="1683487"/>
            <a:ext cx="10833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450" tIns="36225" rIns="72450" bIns="362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1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APLICAÇÕES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65802" y="1376388"/>
            <a:ext cx="477098" cy="33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52898" y="1360513"/>
            <a:ext cx="477098" cy="3385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2" name="Google Shape;502;p44"/>
          <p:cNvGrpSpPr/>
          <p:nvPr/>
        </p:nvGrpSpPr>
        <p:grpSpPr>
          <a:xfrm>
            <a:off x="3857784" y="1169701"/>
            <a:ext cx="1922880" cy="1735444"/>
            <a:chOff x="4039981" y="832864"/>
            <a:chExt cx="1927313" cy="1735444"/>
          </a:xfrm>
        </p:grpSpPr>
        <p:pic>
          <p:nvPicPr>
            <p:cNvPr id="503" name="Google Shape;503;p4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039981" y="832864"/>
              <a:ext cx="1927313" cy="17354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4" name="Google Shape;504;p4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319738" y="1490673"/>
              <a:ext cx="1437388" cy="67078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05" name="Google Shape;505;p44"/>
          <p:cNvCxnSpPr/>
          <p:nvPr/>
        </p:nvCxnSpPr>
        <p:spPr>
          <a:xfrm rot="10800000">
            <a:off x="5473696" y="1662848"/>
            <a:ext cx="818400" cy="5271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06" name="Google Shape;506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616763" y="2106240"/>
            <a:ext cx="929417" cy="9294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44"/>
          <p:cNvCxnSpPr>
            <a:stCxn id="506" idx="2"/>
            <a:endCxn id="495" idx="0"/>
          </p:cNvCxnSpPr>
          <p:nvPr/>
        </p:nvCxnSpPr>
        <p:spPr>
          <a:xfrm rot="5400000">
            <a:off x="1512222" y="2831207"/>
            <a:ext cx="364800" cy="773700"/>
          </a:xfrm>
          <a:prstGeom prst="curvedConnector3">
            <a:avLst>
              <a:gd name="adj1" fmla="val 49982"/>
            </a:avLst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8" name="Google Shape;508;p44"/>
          <p:cNvCxnSpPr>
            <a:stCxn id="506" idx="2"/>
          </p:cNvCxnSpPr>
          <p:nvPr/>
        </p:nvCxnSpPr>
        <p:spPr>
          <a:xfrm rot="-5400000" flipH="1">
            <a:off x="2088672" y="3028457"/>
            <a:ext cx="990300" cy="1004700"/>
          </a:xfrm>
          <a:prstGeom prst="curvedConnector2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9" name="Google Shape;509;p44"/>
          <p:cNvCxnSpPr>
            <a:stCxn id="506" idx="2"/>
            <a:endCxn id="510" idx="1"/>
          </p:cNvCxnSpPr>
          <p:nvPr/>
        </p:nvCxnSpPr>
        <p:spPr>
          <a:xfrm rot="-5400000" flipH="1">
            <a:off x="4407522" y="709607"/>
            <a:ext cx="642300" cy="5294400"/>
          </a:xfrm>
          <a:prstGeom prst="curvedConnector3">
            <a:avLst>
              <a:gd name="adj1" fmla="val 48416"/>
            </a:avLst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1" name="Google Shape;511;p44"/>
          <p:cNvCxnSpPr>
            <a:stCxn id="506" idx="2"/>
          </p:cNvCxnSpPr>
          <p:nvPr/>
        </p:nvCxnSpPr>
        <p:spPr>
          <a:xfrm rot="-5400000" flipH="1">
            <a:off x="3042522" y="2074607"/>
            <a:ext cx="850500" cy="2772600"/>
          </a:xfrm>
          <a:prstGeom prst="curvedConnector2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12" name="Google Shape;512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33854" y="3417898"/>
            <a:ext cx="1552077" cy="1552077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4"/>
          <p:cNvSpPr txBox="1"/>
          <p:nvPr/>
        </p:nvSpPr>
        <p:spPr>
          <a:xfrm>
            <a:off x="741363" y="4702378"/>
            <a:ext cx="8754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CIDADES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44"/>
          <p:cNvSpPr txBox="1"/>
          <p:nvPr/>
        </p:nvSpPr>
        <p:spPr>
          <a:xfrm>
            <a:off x="2930200" y="4702378"/>
            <a:ext cx="10449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LOGÍSTICA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4"/>
          <p:cNvSpPr txBox="1"/>
          <p:nvPr/>
        </p:nvSpPr>
        <p:spPr>
          <a:xfrm>
            <a:off x="7035828" y="4702378"/>
            <a:ext cx="15405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AGRONEGÓCIO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4"/>
          <p:cNvSpPr txBox="1"/>
          <p:nvPr/>
        </p:nvSpPr>
        <p:spPr>
          <a:xfrm>
            <a:off x="4976932" y="4702378"/>
            <a:ext cx="14529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INDÚSTRIA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4"/>
          <p:cNvSpPr/>
          <p:nvPr/>
        </p:nvSpPr>
        <p:spPr>
          <a:xfrm>
            <a:off x="7359999" y="3657603"/>
            <a:ext cx="107700" cy="139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44"/>
          <p:cNvSpPr txBox="1"/>
          <p:nvPr/>
        </p:nvSpPr>
        <p:spPr>
          <a:xfrm>
            <a:off x="420688" y="2189948"/>
            <a:ext cx="1357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450" tIns="36225" rIns="72450" bIns="362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1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GATEWAY / CONECTIVIDADE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8" name="Google Shape;518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19235" y="1360513"/>
            <a:ext cx="477098" cy="3385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9" name="Google Shape;519;p44"/>
          <p:cNvCxnSpPr/>
          <p:nvPr/>
        </p:nvCxnSpPr>
        <p:spPr>
          <a:xfrm>
            <a:off x="4229100" y="1529784"/>
            <a:ext cx="292200" cy="152400"/>
          </a:xfrm>
          <a:prstGeom prst="curvedConnector3">
            <a:avLst>
              <a:gd name="adj1" fmla="val 49983"/>
            </a:avLst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5"/>
          <p:cNvSpPr txBox="1"/>
          <p:nvPr/>
        </p:nvSpPr>
        <p:spPr>
          <a:xfrm>
            <a:off x="1042103" y="744900"/>
            <a:ext cx="3741300" cy="15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Plataforma IoT</a:t>
            </a:r>
            <a:endParaRPr sz="4100" b="0" i="0" u="none" strike="noStrike" cap="non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b="0" i="0" u="none" strike="noStrike" cap="none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525" name="Google Shape;525;p45"/>
          <p:cNvPicPr preferRelativeResize="0"/>
          <p:nvPr/>
        </p:nvPicPr>
        <p:blipFill rotWithShape="1">
          <a:blip r:embed="rId4">
            <a:alphaModFix/>
          </a:blip>
          <a:srcRect b="21996"/>
          <a:stretch/>
        </p:blipFill>
        <p:spPr>
          <a:xfrm>
            <a:off x="4327154" y="1"/>
            <a:ext cx="4816848" cy="291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0831" y="1684805"/>
            <a:ext cx="1745471" cy="12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5"/>
          <p:cNvSpPr txBox="1"/>
          <p:nvPr/>
        </p:nvSpPr>
        <p:spPr>
          <a:xfrm>
            <a:off x="4327150" y="1862650"/>
            <a:ext cx="25638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EA424E"/>
                </a:solidFill>
                <a:latin typeface="Open Sans"/>
                <a:ea typeface="Open Sans"/>
                <a:cs typeface="Open Sans"/>
                <a:sym typeface="Open Sans"/>
              </a:rPr>
              <a:t>= </a:t>
            </a:r>
            <a:r>
              <a:rPr lang="en-US" sz="4800" b="1" i="1">
                <a:solidFill>
                  <a:srgbClr val="EA424E"/>
                </a:solidFill>
                <a:latin typeface="Open Sans"/>
                <a:ea typeface="Open Sans"/>
                <a:cs typeface="Open Sans"/>
                <a:sym typeface="Open Sans"/>
              </a:rPr>
              <a:t>do IoT</a:t>
            </a:r>
            <a:endParaRPr sz="4800" b="1" i="1">
              <a:solidFill>
                <a:srgbClr val="EA424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6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Habilitadora de aplicações</a:t>
            </a:r>
            <a:endParaRPr/>
          </a:p>
        </p:txBody>
      </p:sp>
      <p:sp>
        <p:nvSpPr>
          <p:cNvPr id="533" name="Google Shape;533;p46"/>
          <p:cNvSpPr/>
          <p:nvPr/>
        </p:nvSpPr>
        <p:spPr>
          <a:xfrm>
            <a:off x="420688" y="3973887"/>
            <a:ext cx="33207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INGESTÃO E NORMALIZAÇÃO DE DADOS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4" name="Google Shape;534;p46"/>
          <p:cNvSpPr/>
          <p:nvPr/>
        </p:nvSpPr>
        <p:spPr>
          <a:xfrm>
            <a:off x="420688" y="3252860"/>
            <a:ext cx="33207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GESTÃO DE DISPOSITIVOS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5" name="Google Shape;535;p46"/>
          <p:cNvSpPr/>
          <p:nvPr/>
        </p:nvSpPr>
        <p:spPr>
          <a:xfrm>
            <a:off x="420688" y="1826599"/>
            <a:ext cx="33207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PROCESSAMENTO DE EVENTOS E REGRAS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6" name="Google Shape;536;p46"/>
          <p:cNvSpPr/>
          <p:nvPr/>
        </p:nvSpPr>
        <p:spPr>
          <a:xfrm>
            <a:off x="1834696" y="1119708"/>
            <a:ext cx="19113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PROTOTIPAÇÃO RÁPIDA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7" name="Google Shape;537;p46"/>
          <p:cNvSpPr/>
          <p:nvPr/>
        </p:nvSpPr>
        <p:spPr>
          <a:xfrm>
            <a:off x="420688" y="1119708"/>
            <a:ext cx="13200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API ABERTA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8" name="Google Shape;538;p46"/>
          <p:cNvSpPr/>
          <p:nvPr/>
        </p:nvSpPr>
        <p:spPr>
          <a:xfrm>
            <a:off x="420688" y="2542271"/>
            <a:ext cx="33207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BROKER DE EVENTOS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9" name="Google Shape;539;p46"/>
          <p:cNvSpPr/>
          <p:nvPr/>
        </p:nvSpPr>
        <p:spPr>
          <a:xfrm rot="-5400000">
            <a:off x="2357859" y="2584963"/>
            <a:ext cx="3482100" cy="5514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SEGURANÇA E PRIVACIDADE</a:t>
            </a:r>
            <a:endParaRPr sz="16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0" name="Google Shape;540;p46"/>
          <p:cNvSpPr/>
          <p:nvPr/>
        </p:nvSpPr>
        <p:spPr>
          <a:xfrm>
            <a:off x="328613" y="993775"/>
            <a:ext cx="4171500" cy="3808500"/>
          </a:xfrm>
          <a:prstGeom prst="roundRect">
            <a:avLst>
              <a:gd name="adj" fmla="val 1994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1" name="Google Shape;541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200" y="993774"/>
            <a:ext cx="2451646" cy="1146737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46"/>
          <p:cNvSpPr/>
          <p:nvPr/>
        </p:nvSpPr>
        <p:spPr>
          <a:xfrm>
            <a:off x="4737225" y="1976134"/>
            <a:ext cx="4155300" cy="25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just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Plataforma brasileira e </a:t>
            </a:r>
            <a:r>
              <a:rPr lang="en-US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 source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concebida para </a:t>
            </a:r>
            <a:r>
              <a:rPr lang="en-US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tornar fácil, ágil e seguro</a:t>
            </a: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desenvolvimento e a operação de </a:t>
            </a:r>
            <a:r>
              <a:rPr lang="en-US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aplicações IoT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condições essenciais para habilitar soluções inteligentes.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7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IoT ao alcance de todos</a:t>
            </a:r>
            <a:endParaRPr/>
          </a:p>
        </p:txBody>
      </p:sp>
      <p:sp>
        <p:nvSpPr>
          <p:cNvPr id="548" name="Google Shape;548;p47"/>
          <p:cNvSpPr txBox="1"/>
          <p:nvPr/>
        </p:nvSpPr>
        <p:spPr>
          <a:xfrm>
            <a:off x="328627" y="1905275"/>
            <a:ext cx="4408200" cy="31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CONEXÃO E COLETA DE DADOS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 DISPOSITIVOS;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GERENCIAMENTO DOS DISPOSITIVOS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CONECTADOS;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APIS ABERTAS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TORNANDO O ACESSO FÁCIL DAS APLICAÇÕES AOS RECURSOS DA PLATAFORMA E AOS DADOS COLETADOS E INTEGRADOS;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ARMAZENAMENTO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 GRANDES VOLUMES DE DADOS EM DIFERENTES FORMATOS;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CAPACIDADES DE </a:t>
            </a: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SEGURANÇA E PRIVACIDADE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DE DADOS;</a:t>
            </a:r>
            <a:endParaRPr sz="13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9" name="Google Shape;549;p47"/>
          <p:cNvSpPr txBox="1"/>
          <p:nvPr/>
        </p:nvSpPr>
        <p:spPr>
          <a:xfrm>
            <a:off x="5143500" y="1879875"/>
            <a:ext cx="3726000" cy="24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CONSTRUÇÃO DE FLUXOS DE DADOS E REGRAS DE FORMA VISUAL, PERMITINDO A RÁPIDA </a:t>
            </a: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PROTOTIPAÇÃO E VALIDAÇÃO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DE CENÁRIOS DE APLICAÇÕES IoT;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PROCESSAMENTO DE EVENTOS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EM TEMPO REAL APLICANDO </a:t>
            </a: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REGRAS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DEFINIDAS PELO DESENVOLVEDOR, REDUZINDO A COMPLEXIDADE DAS APLICAÇÕES;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IMPLANTAÇÃO FLEXÍVEL, PODENDO SER EM </a:t>
            </a:r>
            <a:r>
              <a:rPr lang="en-US" sz="13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NUVEM PÚBLICA OU PRIVADA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(ON PREMISE)</a:t>
            </a:r>
            <a:endParaRPr/>
          </a:p>
        </p:txBody>
      </p:sp>
      <p:sp>
        <p:nvSpPr>
          <p:cNvPr id="550" name="Google Shape;550;p47"/>
          <p:cNvSpPr/>
          <p:nvPr/>
        </p:nvSpPr>
        <p:spPr>
          <a:xfrm>
            <a:off x="0" y="1119708"/>
            <a:ext cx="9144000" cy="627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360000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PRINCIPAIS CARACTERÍSTICAS: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8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Gestão de dispositivos</a:t>
            </a:r>
            <a:endParaRPr/>
          </a:p>
        </p:txBody>
      </p:sp>
      <p:sp>
        <p:nvSpPr>
          <p:cNvPr id="556" name="Google Shape;556;p48"/>
          <p:cNvSpPr/>
          <p:nvPr/>
        </p:nvSpPr>
        <p:spPr>
          <a:xfrm>
            <a:off x="34725" y="1509600"/>
            <a:ext cx="1506000" cy="12465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7" name="Google Shape;557;p48"/>
          <p:cNvSpPr/>
          <p:nvPr/>
        </p:nvSpPr>
        <p:spPr>
          <a:xfrm>
            <a:off x="3092462" y="1509603"/>
            <a:ext cx="1506000" cy="12465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8" name="Google Shape;558;p48"/>
          <p:cNvSpPr/>
          <p:nvPr/>
        </p:nvSpPr>
        <p:spPr>
          <a:xfrm>
            <a:off x="4619279" y="1509603"/>
            <a:ext cx="1506000" cy="12465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9" name="Google Shape;559;p48"/>
          <p:cNvSpPr/>
          <p:nvPr/>
        </p:nvSpPr>
        <p:spPr>
          <a:xfrm>
            <a:off x="6147646" y="1510126"/>
            <a:ext cx="1505700" cy="1245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0" name="Google Shape;560;p48"/>
          <p:cNvSpPr txBox="1"/>
          <p:nvPr/>
        </p:nvSpPr>
        <p:spPr>
          <a:xfrm>
            <a:off x="131938" y="1607761"/>
            <a:ext cx="131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DIFERENTES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CONECTORES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1" name="Google Shape;561;p48"/>
          <p:cNvSpPr txBox="1"/>
          <p:nvPr/>
        </p:nvSpPr>
        <p:spPr>
          <a:xfrm>
            <a:off x="3189675" y="1607761"/>
            <a:ext cx="131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CONCEITO DE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TEMPLATES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2" name="Google Shape;562;p48"/>
          <p:cNvSpPr txBox="1"/>
          <p:nvPr/>
        </p:nvSpPr>
        <p:spPr>
          <a:xfrm>
            <a:off x="4619280" y="1607761"/>
            <a:ext cx="15060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ATUALIZAÇÃO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 FIRMWARE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3" name="Google Shape;563;p48"/>
          <p:cNvSpPr txBox="1"/>
          <p:nvPr/>
        </p:nvSpPr>
        <p:spPr>
          <a:xfrm>
            <a:off x="6147646" y="1607761"/>
            <a:ext cx="15237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ACESSO AOS     DADOS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564" name="Google Shape;564;p48"/>
          <p:cNvCxnSpPr/>
          <p:nvPr/>
        </p:nvCxnSpPr>
        <p:spPr>
          <a:xfrm>
            <a:off x="1548946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5" name="Google Shape;565;p48"/>
          <p:cNvCxnSpPr/>
          <p:nvPr/>
        </p:nvCxnSpPr>
        <p:spPr>
          <a:xfrm>
            <a:off x="4613023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6" name="Google Shape;566;p48"/>
          <p:cNvCxnSpPr/>
          <p:nvPr/>
        </p:nvCxnSpPr>
        <p:spPr>
          <a:xfrm>
            <a:off x="6129892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7" name="Google Shape;567;p48"/>
          <p:cNvCxnSpPr/>
          <p:nvPr/>
        </p:nvCxnSpPr>
        <p:spPr>
          <a:xfrm>
            <a:off x="34725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8" name="Google Shape;568;p48"/>
          <p:cNvCxnSpPr/>
          <p:nvPr/>
        </p:nvCxnSpPr>
        <p:spPr>
          <a:xfrm>
            <a:off x="7643819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69" name="Google Shape;56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695" y="2122347"/>
            <a:ext cx="430968" cy="5169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</p:pic>
      <p:sp>
        <p:nvSpPr>
          <p:cNvPr id="570" name="Google Shape;570;p48"/>
          <p:cNvSpPr txBox="1"/>
          <p:nvPr/>
        </p:nvSpPr>
        <p:spPr>
          <a:xfrm>
            <a:off x="121207" y="2883087"/>
            <a:ext cx="1419000" cy="14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MQTT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LWM2M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>
                <a:latin typeface="Quattrocento Sans"/>
                <a:ea typeface="Quattrocento Sans"/>
                <a:cs typeface="Quattrocento Sans"/>
                <a:sym typeface="Quattrocento Sans"/>
              </a:rPr>
              <a:t>HTTP (Sigfox, Lora)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>
                <a:latin typeface="Quattrocento Sans"/>
                <a:ea typeface="Quattrocento Sans"/>
                <a:cs typeface="Quattrocento Sans"/>
                <a:sym typeface="Quattrocento Sans"/>
              </a:rPr>
              <a:t>Fácil adicionar novos</a:t>
            </a:r>
            <a:endParaRPr sz="14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1" name="Google Shape;571;p48"/>
          <p:cNvSpPr txBox="1"/>
          <p:nvPr/>
        </p:nvSpPr>
        <p:spPr>
          <a:xfrm>
            <a:off x="3156125" y="2883075"/>
            <a:ext cx="1419000" cy="1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 → N DISPOSITIVOS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COMPOSIÇÃO DE TEMPLATES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PROCESSA- MENTO /  ATUAÇÃO  POR TEMPLATE</a:t>
            </a:r>
            <a:endParaRPr sz="13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2" name="Google Shape;572;p48"/>
          <p:cNvSpPr txBox="1"/>
          <p:nvPr/>
        </p:nvSpPr>
        <p:spPr>
          <a:xfrm>
            <a:off x="4705762" y="2883087"/>
            <a:ext cx="1337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GESTÃO DE IMAGENS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>
                <a:latin typeface="Quattrocento Sans"/>
                <a:ea typeface="Quattrocento Sans"/>
                <a:cs typeface="Quattrocento Sans"/>
                <a:sym typeface="Quattrocento Sans"/>
              </a:rPr>
              <a:t>TRANSFE- RÊNCIA DO FIRMWARE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>
                <a:latin typeface="Quattrocento Sans"/>
                <a:ea typeface="Quattrocento Sans"/>
                <a:cs typeface="Quattrocento Sans"/>
                <a:sym typeface="Quattrocento Sans"/>
              </a:rPr>
              <a:t>APLICAÇÃO DO FIRMWARE</a:t>
            </a:r>
            <a:endParaRPr sz="13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3" name="Google Shape;573;p48"/>
          <p:cNvSpPr txBox="1"/>
          <p:nvPr/>
        </p:nvSpPr>
        <p:spPr>
          <a:xfrm>
            <a:off x="6222728" y="2883075"/>
            <a:ext cx="13164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SÉRIE HISTÓRICA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TEMPO REAL</a:t>
            </a:r>
            <a:endParaRPr sz="13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574" name="Google Shape;574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2391" y="2084246"/>
            <a:ext cx="541354" cy="64800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</p:pic>
      <p:pic>
        <p:nvPicPr>
          <p:cNvPr id="575" name="Google Shape;57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3452" y="2174094"/>
            <a:ext cx="421056" cy="50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</p:pic>
      <p:pic>
        <p:nvPicPr>
          <p:cNvPr id="576" name="Google Shape;576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58193" y="2044111"/>
            <a:ext cx="571428" cy="720003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8"/>
          <p:cNvSpPr/>
          <p:nvPr/>
        </p:nvSpPr>
        <p:spPr>
          <a:xfrm>
            <a:off x="1562546" y="1509600"/>
            <a:ext cx="1506000" cy="12465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8" name="Google Shape;578;p48"/>
          <p:cNvSpPr txBox="1"/>
          <p:nvPr/>
        </p:nvSpPr>
        <p:spPr>
          <a:xfrm>
            <a:off x="1659759" y="1607761"/>
            <a:ext cx="13164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latin typeface="Open Sans ExtraBold"/>
                <a:ea typeface="Open Sans ExtraBold"/>
                <a:cs typeface="Open Sans ExtraBold"/>
                <a:sym typeface="Open Sans ExtraBold"/>
              </a:rPr>
              <a:t>TELEMETRIA / ATUAÇÃO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79" name="Google Shape;579;p48"/>
          <p:cNvSpPr txBox="1"/>
          <p:nvPr/>
        </p:nvSpPr>
        <p:spPr>
          <a:xfrm>
            <a:off x="1562325" y="2883075"/>
            <a:ext cx="1505700" cy="14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>
                <a:latin typeface="Quattrocento Sans"/>
                <a:ea typeface="Quattrocento Sans"/>
                <a:cs typeface="Quattrocento Sans"/>
                <a:sym typeface="Quattrocento Sans"/>
              </a:rPr>
              <a:t>dojot → device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>
                <a:latin typeface="Quattrocento Sans"/>
                <a:ea typeface="Quattrocento Sans"/>
                <a:cs typeface="Quattrocento Sans"/>
                <a:sym typeface="Quattrocento Sans"/>
              </a:rPr>
              <a:t>device → dojot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680"/>
              <a:buFont typeface="Arial"/>
              <a:buChar char="•"/>
            </a:pPr>
            <a:r>
              <a:rPr lang="en-US">
                <a:latin typeface="Quattrocento Sans"/>
                <a:ea typeface="Quattrocento Sans"/>
                <a:cs typeface="Quattrocento Sans"/>
                <a:sym typeface="Quattrocento Sans"/>
              </a:rPr>
              <a:t>Modo seguro (TLS/DTLS)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0" name="Google Shape;580;p48"/>
          <p:cNvSpPr/>
          <p:nvPr/>
        </p:nvSpPr>
        <p:spPr>
          <a:xfrm rot="-3009402">
            <a:off x="2010266" y="2179958"/>
            <a:ext cx="408310" cy="30609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48"/>
          <p:cNvSpPr/>
          <p:nvPr/>
        </p:nvSpPr>
        <p:spPr>
          <a:xfrm rot="7497280">
            <a:off x="2210183" y="2329610"/>
            <a:ext cx="414712" cy="3014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82" name="Google Shape;582;p48"/>
          <p:cNvCxnSpPr/>
          <p:nvPr/>
        </p:nvCxnSpPr>
        <p:spPr>
          <a:xfrm>
            <a:off x="3085949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3" name="Google Shape;583;p48"/>
          <p:cNvSpPr/>
          <p:nvPr/>
        </p:nvSpPr>
        <p:spPr>
          <a:xfrm>
            <a:off x="7682637" y="1510126"/>
            <a:ext cx="1505700" cy="12459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4" name="Google Shape;584;p48"/>
          <p:cNvSpPr txBox="1"/>
          <p:nvPr/>
        </p:nvSpPr>
        <p:spPr>
          <a:xfrm>
            <a:off x="7682637" y="1607761"/>
            <a:ext cx="15237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50" rIns="0" bIns="1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latin typeface="Open Sans ExtraBold"/>
                <a:ea typeface="Open Sans ExtraBold"/>
                <a:cs typeface="Open Sans ExtraBold"/>
                <a:sym typeface="Open Sans ExtraBold"/>
              </a:rPr>
              <a:t>PERSISTÊNCIA DOS</a:t>
            </a:r>
            <a:r>
              <a:rPr lang="en-US" sz="1300" b="1" i="0" u="none" strike="noStrike" cap="non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DADOS</a:t>
            </a:r>
            <a:endParaRPr sz="1300" b="1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585" name="Google Shape;585;p48"/>
          <p:cNvCxnSpPr/>
          <p:nvPr/>
        </p:nvCxnSpPr>
        <p:spPr>
          <a:xfrm>
            <a:off x="9178810" y="2921024"/>
            <a:ext cx="0" cy="1930500"/>
          </a:xfrm>
          <a:prstGeom prst="straightConnector1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6" name="Google Shape;586;p48"/>
          <p:cNvSpPr txBox="1"/>
          <p:nvPr/>
        </p:nvSpPr>
        <p:spPr>
          <a:xfrm>
            <a:off x="7757698" y="2883075"/>
            <a:ext cx="13164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560"/>
              <a:buFont typeface="Arial"/>
              <a:buChar char="•"/>
            </a:pPr>
            <a:r>
              <a:rPr lang="en-US" sz="1300">
                <a:latin typeface="Quattrocento Sans"/>
                <a:ea typeface="Quattrocento Sans"/>
                <a:cs typeface="Quattrocento Sans"/>
                <a:sym typeface="Quattrocento Sans"/>
              </a:rPr>
              <a:t>BASE DE DADOS No-SQL</a:t>
            </a:r>
            <a:endParaRPr sz="13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587" name="Google Shape;587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54250" y="2167394"/>
            <a:ext cx="457500" cy="512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9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Virtualização de dispositivos IoT</a:t>
            </a:r>
            <a:endParaRPr/>
          </a:p>
        </p:txBody>
      </p:sp>
      <p:sp>
        <p:nvSpPr>
          <p:cNvPr id="593" name="Google Shape;593;p49"/>
          <p:cNvSpPr/>
          <p:nvPr/>
        </p:nvSpPr>
        <p:spPr>
          <a:xfrm>
            <a:off x="3636082" y="1156345"/>
            <a:ext cx="4695300" cy="2651400"/>
          </a:xfrm>
          <a:prstGeom prst="rect">
            <a:avLst/>
          </a:prstGeom>
          <a:solidFill>
            <a:srgbClr val="E8EEFF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4" name="Google Shape;594;p49"/>
          <p:cNvCxnSpPr>
            <a:endCxn id="595" idx="1"/>
          </p:cNvCxnSpPr>
          <p:nvPr/>
        </p:nvCxnSpPr>
        <p:spPr>
          <a:xfrm>
            <a:off x="3555232" y="1825560"/>
            <a:ext cx="1925400" cy="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596" name="Google Shape;596;p49"/>
          <p:cNvCxnSpPr>
            <a:endCxn id="597" idx="1"/>
          </p:cNvCxnSpPr>
          <p:nvPr/>
        </p:nvCxnSpPr>
        <p:spPr>
          <a:xfrm>
            <a:off x="3555232" y="1825626"/>
            <a:ext cx="1925400" cy="805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598" name="Google Shape;598;p49"/>
          <p:cNvCxnSpPr>
            <a:endCxn id="597" idx="1"/>
          </p:cNvCxnSpPr>
          <p:nvPr/>
        </p:nvCxnSpPr>
        <p:spPr>
          <a:xfrm>
            <a:off x="3555232" y="2630826"/>
            <a:ext cx="1925400" cy="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599" name="Google Shape;599;p49"/>
          <p:cNvCxnSpPr>
            <a:endCxn id="600" idx="1"/>
          </p:cNvCxnSpPr>
          <p:nvPr/>
        </p:nvCxnSpPr>
        <p:spPr>
          <a:xfrm rot="10800000" flipH="1">
            <a:off x="3530337" y="3401849"/>
            <a:ext cx="1950300" cy="3390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pic>
        <p:nvPicPr>
          <p:cNvPr id="595" name="Google Shape;59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632" y="1539500"/>
            <a:ext cx="572129" cy="572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1" name="Google Shape;601;p49"/>
          <p:cNvCxnSpPr>
            <a:stCxn id="595" idx="3"/>
          </p:cNvCxnSpPr>
          <p:nvPr/>
        </p:nvCxnSpPr>
        <p:spPr>
          <a:xfrm>
            <a:off x="6052761" y="1825560"/>
            <a:ext cx="1661100" cy="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602" name="Google Shape;602;p49"/>
          <p:cNvCxnSpPr/>
          <p:nvPr/>
        </p:nvCxnSpPr>
        <p:spPr>
          <a:xfrm>
            <a:off x="6052761" y="3436731"/>
            <a:ext cx="1661100" cy="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pic>
        <p:nvPicPr>
          <p:cNvPr id="603" name="Google Shape;60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683" y="1539491"/>
            <a:ext cx="572138" cy="57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683" y="2344753"/>
            <a:ext cx="572138" cy="57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683" y="3150015"/>
            <a:ext cx="572138" cy="5721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6" name="Google Shape;606;p49"/>
          <p:cNvCxnSpPr>
            <a:stCxn id="603" idx="3"/>
            <a:endCxn id="607" idx="1"/>
          </p:cNvCxnSpPr>
          <p:nvPr/>
        </p:nvCxnSpPr>
        <p:spPr>
          <a:xfrm>
            <a:off x="1583821" y="1825560"/>
            <a:ext cx="1399500" cy="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608" name="Google Shape;608;p49"/>
          <p:cNvCxnSpPr>
            <a:stCxn id="604" idx="3"/>
            <a:endCxn id="609" idx="1"/>
          </p:cNvCxnSpPr>
          <p:nvPr/>
        </p:nvCxnSpPr>
        <p:spPr>
          <a:xfrm rot="10800000" flipH="1">
            <a:off x="1583821" y="2627522"/>
            <a:ext cx="1399500" cy="330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610" name="Google Shape;610;p49"/>
          <p:cNvCxnSpPr>
            <a:stCxn id="605" idx="3"/>
            <a:endCxn id="611" idx="1"/>
          </p:cNvCxnSpPr>
          <p:nvPr/>
        </p:nvCxnSpPr>
        <p:spPr>
          <a:xfrm rot="10800000" flipH="1">
            <a:off x="1583821" y="3429185"/>
            <a:ext cx="1370700" cy="6900"/>
          </a:xfrm>
          <a:prstGeom prst="straightConnector1">
            <a:avLst/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612" name="Google Shape;612;p49"/>
          <p:cNvSpPr txBox="1"/>
          <p:nvPr/>
        </p:nvSpPr>
        <p:spPr>
          <a:xfrm>
            <a:off x="467162" y="4330964"/>
            <a:ext cx="16611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Dispositivos Físicos</a:t>
            </a:r>
            <a:endParaRPr sz="1800" b="1">
              <a:solidFill>
                <a:srgbClr val="3F3F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13" name="Google Shape;613;p49"/>
          <p:cNvGrpSpPr/>
          <p:nvPr/>
        </p:nvGrpSpPr>
        <p:grpSpPr>
          <a:xfrm>
            <a:off x="3007969" y="4488213"/>
            <a:ext cx="5172075" cy="301016"/>
            <a:chOff x="9646850" y="12121350"/>
            <a:chExt cx="13792200" cy="801000"/>
          </a:xfrm>
        </p:grpSpPr>
        <p:cxnSp>
          <p:nvCxnSpPr>
            <p:cNvPr id="614" name="Google Shape;614;p49"/>
            <p:cNvCxnSpPr/>
            <p:nvPr/>
          </p:nvCxnSpPr>
          <p:spPr>
            <a:xfrm>
              <a:off x="9646850" y="12531350"/>
              <a:ext cx="13752600" cy="0"/>
            </a:xfrm>
            <a:prstGeom prst="straightConnector1">
              <a:avLst/>
            </a:prstGeom>
            <a:noFill/>
            <a:ln w="38100" cap="flat" cmpd="sng">
              <a:solidFill>
                <a:srgbClr val="3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5" name="Google Shape;615;p49"/>
            <p:cNvCxnSpPr/>
            <p:nvPr/>
          </p:nvCxnSpPr>
          <p:spPr>
            <a:xfrm>
              <a:off x="9646850" y="12121350"/>
              <a:ext cx="0" cy="801000"/>
            </a:xfrm>
            <a:prstGeom prst="straightConnector1">
              <a:avLst/>
            </a:prstGeom>
            <a:noFill/>
            <a:ln w="38100" cap="flat" cmpd="sng">
              <a:solidFill>
                <a:srgbClr val="3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49"/>
            <p:cNvCxnSpPr/>
            <p:nvPr/>
          </p:nvCxnSpPr>
          <p:spPr>
            <a:xfrm>
              <a:off x="23439050" y="12121350"/>
              <a:ext cx="0" cy="801000"/>
            </a:xfrm>
            <a:prstGeom prst="straightConnector1">
              <a:avLst/>
            </a:prstGeom>
            <a:noFill/>
            <a:ln w="38100" cap="flat" cmpd="sng">
              <a:solidFill>
                <a:srgbClr val="3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7" name="Google Shape;617;p49"/>
          <p:cNvSpPr txBox="1"/>
          <p:nvPr/>
        </p:nvSpPr>
        <p:spPr>
          <a:xfrm>
            <a:off x="4695989" y="4674620"/>
            <a:ext cx="16611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dojot</a:t>
            </a:r>
            <a:endParaRPr sz="1800" b="1">
              <a:solidFill>
                <a:srgbClr val="3F3F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18" name="Google Shape;618;p49"/>
          <p:cNvGrpSpPr/>
          <p:nvPr/>
        </p:nvGrpSpPr>
        <p:grpSpPr>
          <a:xfrm>
            <a:off x="5379694" y="3743678"/>
            <a:ext cx="2842641" cy="301016"/>
            <a:chOff x="15971450" y="10140150"/>
            <a:chExt cx="7580375" cy="801000"/>
          </a:xfrm>
        </p:grpSpPr>
        <p:cxnSp>
          <p:nvCxnSpPr>
            <p:cNvPr id="619" name="Google Shape;619;p49"/>
            <p:cNvCxnSpPr/>
            <p:nvPr/>
          </p:nvCxnSpPr>
          <p:spPr>
            <a:xfrm>
              <a:off x="16022425" y="10514725"/>
              <a:ext cx="7529400" cy="35400"/>
            </a:xfrm>
            <a:prstGeom prst="straightConnector1">
              <a:avLst/>
            </a:prstGeom>
            <a:noFill/>
            <a:ln w="38100" cap="flat" cmpd="sng">
              <a:solidFill>
                <a:srgbClr val="3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0" name="Google Shape;620;p49"/>
            <p:cNvCxnSpPr/>
            <p:nvPr/>
          </p:nvCxnSpPr>
          <p:spPr>
            <a:xfrm>
              <a:off x="23515250" y="10140150"/>
              <a:ext cx="0" cy="801000"/>
            </a:xfrm>
            <a:prstGeom prst="straightConnector1">
              <a:avLst/>
            </a:prstGeom>
            <a:noFill/>
            <a:ln w="38100" cap="flat" cmpd="sng">
              <a:solidFill>
                <a:srgbClr val="3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1" name="Google Shape;621;p49"/>
            <p:cNvCxnSpPr/>
            <p:nvPr/>
          </p:nvCxnSpPr>
          <p:spPr>
            <a:xfrm>
              <a:off x="15971450" y="10140150"/>
              <a:ext cx="0" cy="801000"/>
            </a:xfrm>
            <a:prstGeom prst="straightConnector1">
              <a:avLst/>
            </a:prstGeom>
            <a:noFill/>
            <a:ln w="38100" cap="flat" cmpd="sng">
              <a:solidFill>
                <a:srgbClr val="3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22" name="Google Shape;622;p49"/>
          <p:cNvSpPr txBox="1"/>
          <p:nvPr/>
        </p:nvSpPr>
        <p:spPr>
          <a:xfrm>
            <a:off x="5963088" y="3909464"/>
            <a:ext cx="16611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Dispositivos Virtuais</a:t>
            </a:r>
            <a:endParaRPr sz="1800" b="1">
              <a:solidFill>
                <a:srgbClr val="3F3F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23" name="Google Shape;62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2143" y="1356285"/>
            <a:ext cx="334316" cy="300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1999" y="1327647"/>
            <a:ext cx="334316" cy="3003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5" name="Google Shape;625;p49"/>
          <p:cNvCxnSpPr>
            <a:stCxn id="609" idx="3"/>
          </p:cNvCxnSpPr>
          <p:nvPr/>
        </p:nvCxnSpPr>
        <p:spPr>
          <a:xfrm>
            <a:off x="3555368" y="2627425"/>
            <a:ext cx="4158600" cy="8085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3F3F3F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626" name="Google Shape;626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3319" y="1539491"/>
            <a:ext cx="572138" cy="57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632" y="2344766"/>
            <a:ext cx="572129" cy="57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637" y="3115788"/>
            <a:ext cx="572129" cy="57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3319" y="3156533"/>
            <a:ext cx="572138" cy="57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3230" y="1539491"/>
            <a:ext cx="572138" cy="57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3230" y="2341355"/>
            <a:ext cx="572138" cy="57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54657" y="3143220"/>
            <a:ext cx="572138" cy="572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0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Arquitetura</a:t>
            </a:r>
            <a:endParaRPr/>
          </a:p>
        </p:txBody>
      </p:sp>
      <p:sp>
        <p:nvSpPr>
          <p:cNvPr id="633" name="Google Shape;633;p50"/>
          <p:cNvSpPr/>
          <p:nvPr/>
        </p:nvSpPr>
        <p:spPr>
          <a:xfrm>
            <a:off x="0" y="1110025"/>
            <a:ext cx="9134400" cy="19398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4" name="Google Shape;634;p50"/>
          <p:cNvSpPr txBox="1"/>
          <p:nvPr/>
        </p:nvSpPr>
        <p:spPr>
          <a:xfrm>
            <a:off x="589931" y="2585131"/>
            <a:ext cx="21894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MICRO-SERVIÇOS</a:t>
            </a:r>
            <a:endParaRPr sz="18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35" name="Google Shape;635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3970" y="1737859"/>
            <a:ext cx="393791" cy="39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1682" y="1800041"/>
            <a:ext cx="331750" cy="331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7" name="Google Shape;637;p50"/>
          <p:cNvGrpSpPr/>
          <p:nvPr/>
        </p:nvGrpSpPr>
        <p:grpSpPr>
          <a:xfrm>
            <a:off x="6159718" y="1252639"/>
            <a:ext cx="2406593" cy="1537580"/>
            <a:chOff x="17239452" y="-247170"/>
            <a:chExt cx="7190300" cy="4770650"/>
          </a:xfrm>
        </p:grpSpPr>
        <p:pic>
          <p:nvPicPr>
            <p:cNvPr id="638" name="Google Shape;638;p50" descr="cloud (1)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239452" y="-247170"/>
              <a:ext cx="7190300" cy="4770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9" name="Google Shape;639;p50" descr="logotipo-dojot-principal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145056" y="1148632"/>
              <a:ext cx="5051573" cy="2357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0" name="Google Shape;640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9463" y="1156829"/>
            <a:ext cx="1467767" cy="1467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61544" y="993775"/>
            <a:ext cx="1747090" cy="174709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50"/>
          <p:cNvSpPr txBox="1"/>
          <p:nvPr/>
        </p:nvSpPr>
        <p:spPr>
          <a:xfrm>
            <a:off x="3240422" y="2586565"/>
            <a:ext cx="19569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DOCKER</a:t>
            </a:r>
            <a:endParaRPr sz="18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3" name="Google Shape;643;p50"/>
          <p:cNvSpPr/>
          <p:nvPr/>
        </p:nvSpPr>
        <p:spPr>
          <a:xfrm>
            <a:off x="493264" y="3213448"/>
            <a:ext cx="8073000" cy="16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Serviços “stateless” → Escalabilidade horizontal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Datastores independentes e clusterizáveis</a:t>
            </a: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Endpoints HTTPS (chamadas de API Rest)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Comunicação assíncrona: Apache Kafka, RabbitMQ</a:t>
            </a: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1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Arquitetura</a:t>
            </a:r>
            <a:endParaRPr/>
          </a:p>
        </p:txBody>
      </p:sp>
      <p:sp>
        <p:nvSpPr>
          <p:cNvPr id="649" name="Google Shape;649;p51"/>
          <p:cNvSpPr/>
          <p:nvPr/>
        </p:nvSpPr>
        <p:spPr>
          <a:xfrm>
            <a:off x="4227166" y="38453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650" name="Google Shape;650;p51"/>
          <p:cNvSpPr/>
          <p:nvPr/>
        </p:nvSpPr>
        <p:spPr>
          <a:xfrm>
            <a:off x="5892972" y="3867944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51"/>
          <p:cNvSpPr/>
          <p:nvPr/>
        </p:nvSpPr>
        <p:spPr>
          <a:xfrm>
            <a:off x="7752102" y="380910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51"/>
          <p:cNvSpPr/>
          <p:nvPr/>
        </p:nvSpPr>
        <p:spPr>
          <a:xfrm>
            <a:off x="1104138" y="38453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3" name="Google Shape;653;p51"/>
          <p:cNvGrpSpPr/>
          <p:nvPr/>
        </p:nvGrpSpPr>
        <p:grpSpPr>
          <a:xfrm>
            <a:off x="6680639" y="4327874"/>
            <a:ext cx="1822089" cy="673171"/>
            <a:chOff x="19237437" y="11516428"/>
            <a:chExt cx="4858904" cy="1791300"/>
          </a:xfrm>
        </p:grpSpPr>
        <p:grpSp>
          <p:nvGrpSpPr>
            <p:cNvPr id="654" name="Google Shape;654;p51"/>
            <p:cNvGrpSpPr/>
            <p:nvPr/>
          </p:nvGrpSpPr>
          <p:grpSpPr>
            <a:xfrm>
              <a:off x="20394237" y="11516428"/>
              <a:ext cx="3702104" cy="1791300"/>
              <a:chOff x="20394237" y="11539178"/>
              <a:chExt cx="3702104" cy="1791300"/>
            </a:xfrm>
          </p:grpSpPr>
          <p:grpSp>
            <p:nvGrpSpPr>
              <p:cNvPr id="655" name="Google Shape;655;p51"/>
              <p:cNvGrpSpPr/>
              <p:nvPr/>
            </p:nvGrpSpPr>
            <p:grpSpPr>
              <a:xfrm>
                <a:off x="20394237" y="11539178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656" name="Google Shape;656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FF3F3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657" name="Google Shape;657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FF3F3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GUI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658" name="Google Shape;658;p5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1001700" y="12424324"/>
                <a:ext cx="2487176" cy="83476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659" name="Google Shape;659;p51"/>
            <p:cNvCxnSpPr>
              <a:stCxn id="656" idx="1"/>
              <a:endCxn id="660" idx="3"/>
            </p:cNvCxnSpPr>
            <p:nvPr/>
          </p:nvCxnSpPr>
          <p:spPr>
            <a:xfrm rot="10800000">
              <a:off x="19237437" y="12412078"/>
              <a:ext cx="1156800" cy="0"/>
            </a:xfrm>
            <a:prstGeom prst="straightConnector1">
              <a:avLst/>
            </a:prstGeom>
            <a:noFill/>
            <a:ln w="76200" cap="flat" cmpd="sng">
              <a:solidFill>
                <a:srgbClr val="F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61" name="Google Shape;661;p51"/>
          <p:cNvGrpSpPr/>
          <p:nvPr/>
        </p:nvGrpSpPr>
        <p:grpSpPr>
          <a:xfrm>
            <a:off x="3626367" y="4022028"/>
            <a:ext cx="1388289" cy="1054826"/>
            <a:chOff x="11092712" y="10702577"/>
            <a:chExt cx="3702104" cy="2806881"/>
          </a:xfrm>
        </p:grpSpPr>
        <p:grpSp>
          <p:nvGrpSpPr>
            <p:cNvPr id="662" name="Google Shape;662;p51"/>
            <p:cNvGrpSpPr/>
            <p:nvPr/>
          </p:nvGrpSpPr>
          <p:grpSpPr>
            <a:xfrm>
              <a:off x="11092712" y="11579453"/>
              <a:ext cx="3702104" cy="1930005"/>
              <a:chOff x="5358512" y="11113353"/>
              <a:chExt cx="3702104" cy="1930005"/>
            </a:xfrm>
          </p:grpSpPr>
          <p:grpSp>
            <p:nvGrpSpPr>
              <p:cNvPr id="663" name="Google Shape;663;p51"/>
              <p:cNvGrpSpPr/>
              <p:nvPr/>
            </p:nvGrpSpPr>
            <p:grpSpPr>
              <a:xfrm>
                <a:off x="5358512" y="11113353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664" name="Google Shape;664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665" name="Google Shape;665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Authorization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grpSp>
            <p:nvGrpSpPr>
              <p:cNvPr id="666" name="Google Shape;666;p51"/>
              <p:cNvGrpSpPr/>
              <p:nvPr/>
            </p:nvGrpSpPr>
            <p:grpSpPr>
              <a:xfrm>
                <a:off x="5628051" y="11591112"/>
                <a:ext cx="3432545" cy="1452246"/>
                <a:chOff x="7882376" y="4871499"/>
                <a:chExt cx="3432545" cy="1452246"/>
              </a:xfrm>
            </p:grpSpPr>
            <p:pic>
              <p:nvPicPr>
                <p:cNvPr id="667" name="Google Shape;667;p51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9728321" y="5793846"/>
                  <a:ext cx="1586601" cy="529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68" name="Google Shape;668;p51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7882376" y="4871499"/>
                  <a:ext cx="3084500" cy="141583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cxnSp>
          <p:nvCxnSpPr>
            <p:cNvPr id="669" name="Google Shape;669;p51"/>
            <p:cNvCxnSpPr>
              <a:stCxn id="649" idx="4"/>
              <a:endCxn id="665" idx="0"/>
            </p:cNvCxnSpPr>
            <p:nvPr/>
          </p:nvCxnSpPr>
          <p:spPr>
            <a:xfrm>
              <a:off x="12942843" y="10702577"/>
              <a:ext cx="900" cy="8766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70" name="Google Shape;670;p51"/>
          <p:cNvGrpSpPr/>
          <p:nvPr/>
        </p:nvGrpSpPr>
        <p:grpSpPr>
          <a:xfrm>
            <a:off x="5292281" y="4044644"/>
            <a:ext cx="1388289" cy="973470"/>
            <a:chOff x="15535149" y="10762756"/>
            <a:chExt cx="3702104" cy="2590394"/>
          </a:xfrm>
        </p:grpSpPr>
        <p:grpSp>
          <p:nvGrpSpPr>
            <p:cNvPr id="671" name="Google Shape;671;p51"/>
            <p:cNvGrpSpPr/>
            <p:nvPr/>
          </p:nvGrpSpPr>
          <p:grpSpPr>
            <a:xfrm>
              <a:off x="15535149" y="11516491"/>
              <a:ext cx="3702104" cy="1836659"/>
              <a:chOff x="10310449" y="11265741"/>
              <a:chExt cx="3702104" cy="1836659"/>
            </a:xfrm>
          </p:grpSpPr>
          <p:sp>
            <p:nvSpPr>
              <p:cNvPr id="672" name="Google Shape;672;p51"/>
              <p:cNvSpPr/>
              <p:nvPr/>
            </p:nvSpPr>
            <p:spPr>
              <a:xfrm>
                <a:off x="10528100" y="11418150"/>
                <a:ext cx="496200" cy="469800"/>
              </a:xfrm>
              <a:prstGeom prst="ellipse">
                <a:avLst/>
              </a:prstGeom>
              <a:solidFill>
                <a:srgbClr val="EEECE1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51"/>
              <p:cNvSpPr/>
              <p:nvPr/>
            </p:nvSpPr>
            <p:spPr>
              <a:xfrm>
                <a:off x="11442500" y="11418150"/>
                <a:ext cx="496200" cy="469800"/>
              </a:xfrm>
              <a:prstGeom prst="ellipse">
                <a:avLst/>
              </a:prstGeom>
              <a:solidFill>
                <a:srgbClr val="EEECE1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51"/>
              <p:cNvSpPr/>
              <p:nvPr/>
            </p:nvSpPr>
            <p:spPr>
              <a:xfrm>
                <a:off x="12356900" y="11418150"/>
                <a:ext cx="496200" cy="469800"/>
              </a:xfrm>
              <a:prstGeom prst="ellipse">
                <a:avLst/>
              </a:prstGeom>
              <a:solidFill>
                <a:srgbClr val="EEECE1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51"/>
              <p:cNvSpPr/>
              <p:nvPr/>
            </p:nvSpPr>
            <p:spPr>
              <a:xfrm>
                <a:off x="13347500" y="11418150"/>
                <a:ext cx="496200" cy="469800"/>
              </a:xfrm>
              <a:prstGeom prst="ellipse">
                <a:avLst/>
              </a:prstGeom>
              <a:solidFill>
                <a:srgbClr val="EEECE1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76" name="Google Shape;676;p51"/>
              <p:cNvGrpSpPr/>
              <p:nvPr/>
            </p:nvGrpSpPr>
            <p:grpSpPr>
              <a:xfrm>
                <a:off x="10310449" y="11265741"/>
                <a:ext cx="3702104" cy="1836659"/>
                <a:chOff x="10310449" y="11265741"/>
                <a:chExt cx="3702104" cy="1836659"/>
              </a:xfrm>
            </p:grpSpPr>
            <p:grpSp>
              <p:nvGrpSpPr>
                <p:cNvPr id="677" name="Google Shape;677;p51"/>
                <p:cNvGrpSpPr/>
                <p:nvPr/>
              </p:nvGrpSpPr>
              <p:grpSpPr>
                <a:xfrm>
                  <a:off x="10310449" y="11265741"/>
                  <a:ext cx="3702104" cy="1791300"/>
                  <a:chOff x="890025" y="1787550"/>
                  <a:chExt cx="2235300" cy="1265400"/>
                </a:xfrm>
              </p:grpSpPr>
              <p:sp>
                <p:nvSpPr>
                  <p:cNvPr id="660" name="Google Shape;660;p51"/>
                  <p:cNvSpPr/>
                  <p:nvPr/>
                </p:nvSpPr>
                <p:spPr>
                  <a:xfrm>
                    <a:off x="890025" y="1787550"/>
                    <a:ext cx="2235300" cy="1265400"/>
                  </a:xfrm>
                  <a:prstGeom prst="rect">
                    <a:avLst/>
                  </a:prstGeom>
                  <a:solidFill>
                    <a:srgbClr val="EEECE1"/>
                  </a:solidFill>
                  <a:ln w="38100" cap="flat" cmpd="sng">
                    <a:solidFill>
                      <a:srgbClr val="1F497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34300" tIns="34300" rIns="34300" bIns="34300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500">
                      <a:latin typeface="Consolas"/>
                      <a:ea typeface="Consolas"/>
                      <a:cs typeface="Consolas"/>
                      <a:sym typeface="Consolas"/>
                    </a:endParaRPr>
                  </a:p>
                </p:txBody>
              </p:sp>
              <p:sp>
                <p:nvSpPr>
                  <p:cNvPr id="678" name="Google Shape;678;p51"/>
                  <p:cNvSpPr/>
                  <p:nvPr/>
                </p:nvSpPr>
                <p:spPr>
                  <a:xfrm>
                    <a:off x="890025" y="1787550"/>
                    <a:ext cx="2235300" cy="434700"/>
                  </a:xfrm>
                  <a:prstGeom prst="rect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rgbClr val="1F497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34300" tIns="34300" rIns="34300" bIns="34300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300" b="1">
                        <a:solidFill>
                          <a:srgbClr val="3F3F3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rPr>
                      <a:t>API Gateway</a:t>
                    </a:r>
                    <a:endParaRPr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endParaRPr>
                  </a:p>
                </p:txBody>
              </p:sp>
            </p:grpSp>
            <p:pic>
              <p:nvPicPr>
                <p:cNvPr id="679" name="Google Shape;679;p51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10536795" y="12034150"/>
                  <a:ext cx="3249276" cy="1068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cxnSp>
          <p:nvCxnSpPr>
            <p:cNvPr id="680" name="Google Shape;680;p51"/>
            <p:cNvCxnSpPr>
              <a:stCxn id="650" idx="4"/>
              <a:endCxn id="678" idx="0"/>
            </p:cNvCxnSpPr>
            <p:nvPr/>
          </p:nvCxnSpPr>
          <p:spPr>
            <a:xfrm>
              <a:off x="17384993" y="10762756"/>
              <a:ext cx="1500" cy="7536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81" name="Google Shape;681;p51"/>
          <p:cNvGrpSpPr/>
          <p:nvPr/>
        </p:nvGrpSpPr>
        <p:grpSpPr>
          <a:xfrm>
            <a:off x="1960510" y="4022028"/>
            <a:ext cx="1482468" cy="1147562"/>
            <a:chOff x="6650426" y="10702577"/>
            <a:chExt cx="3953248" cy="3053650"/>
          </a:xfrm>
        </p:grpSpPr>
        <p:grpSp>
          <p:nvGrpSpPr>
            <p:cNvPr id="682" name="Google Shape;682;p51"/>
            <p:cNvGrpSpPr/>
            <p:nvPr/>
          </p:nvGrpSpPr>
          <p:grpSpPr>
            <a:xfrm>
              <a:off x="6650426" y="11570616"/>
              <a:ext cx="3953248" cy="2185611"/>
              <a:chOff x="12144638" y="7568203"/>
              <a:chExt cx="3953248" cy="2185611"/>
            </a:xfrm>
          </p:grpSpPr>
          <p:grpSp>
            <p:nvGrpSpPr>
              <p:cNvPr id="683" name="Google Shape;683;p51"/>
              <p:cNvGrpSpPr/>
              <p:nvPr/>
            </p:nvGrpSpPr>
            <p:grpSpPr>
              <a:xfrm>
                <a:off x="12395782" y="7568203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684" name="Google Shape;684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685" name="Google Shape;685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Image Manager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686" name="Google Shape;686;p51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2144638" y="8491740"/>
                <a:ext cx="2749500" cy="1262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7" name="Google Shape;687;p51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13787108" y="8074737"/>
                <a:ext cx="2177136" cy="9906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688" name="Google Shape;688;p51"/>
            <p:cNvCxnSpPr>
              <a:stCxn id="689" idx="4"/>
              <a:endCxn id="685" idx="0"/>
            </p:cNvCxnSpPr>
            <p:nvPr/>
          </p:nvCxnSpPr>
          <p:spPr>
            <a:xfrm flipH="1">
              <a:off x="8752550" y="10702577"/>
              <a:ext cx="12900" cy="8676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90" name="Google Shape;690;p51"/>
          <p:cNvSpPr/>
          <p:nvPr/>
        </p:nvSpPr>
        <p:spPr>
          <a:xfrm>
            <a:off x="6048344" y="3867944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51"/>
          <p:cNvSpPr/>
          <p:nvPr/>
        </p:nvSpPr>
        <p:spPr>
          <a:xfrm>
            <a:off x="4370032" y="38453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692" name="Google Shape;692;p51"/>
          <p:cNvSpPr/>
          <p:nvPr/>
        </p:nvSpPr>
        <p:spPr>
          <a:xfrm>
            <a:off x="2695966" y="38453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689" name="Google Shape;689;p51"/>
          <p:cNvSpPr/>
          <p:nvPr/>
        </p:nvSpPr>
        <p:spPr>
          <a:xfrm>
            <a:off x="2660644" y="38453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3" name="Google Shape;693;p51"/>
          <p:cNvGrpSpPr/>
          <p:nvPr/>
        </p:nvGrpSpPr>
        <p:grpSpPr>
          <a:xfrm>
            <a:off x="503146" y="4022028"/>
            <a:ext cx="1388289" cy="1000122"/>
            <a:chOff x="3221294" y="10854988"/>
            <a:chExt cx="3702104" cy="2661316"/>
          </a:xfrm>
        </p:grpSpPr>
        <p:grpSp>
          <p:nvGrpSpPr>
            <p:cNvPr id="694" name="Google Shape;694;p51"/>
            <p:cNvGrpSpPr/>
            <p:nvPr/>
          </p:nvGrpSpPr>
          <p:grpSpPr>
            <a:xfrm>
              <a:off x="3221294" y="11725003"/>
              <a:ext cx="3702104" cy="1791300"/>
              <a:chOff x="890025" y="1787550"/>
              <a:chExt cx="2235300" cy="1265400"/>
            </a:xfrm>
          </p:grpSpPr>
          <p:sp>
            <p:nvSpPr>
              <p:cNvPr id="695" name="Google Shape;695;p51"/>
              <p:cNvSpPr/>
              <p:nvPr/>
            </p:nvSpPr>
            <p:spPr>
              <a:xfrm>
                <a:off x="890025" y="1787550"/>
                <a:ext cx="2235300" cy="1265400"/>
              </a:xfrm>
              <a:prstGeom prst="rect">
                <a:avLst/>
              </a:prstGeom>
              <a:solidFill>
                <a:srgbClr val="EEECE1"/>
              </a:solidFill>
              <a:ln w="38100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96" name="Google Shape;696;p51"/>
              <p:cNvSpPr/>
              <p:nvPr/>
            </p:nvSpPr>
            <p:spPr>
              <a:xfrm>
                <a:off x="890025" y="1787550"/>
                <a:ext cx="2235300" cy="434700"/>
              </a:xfrm>
              <a:prstGeom prst="rect">
                <a:avLst/>
              </a:prstGeom>
              <a:solidFill>
                <a:srgbClr val="FFFFFF"/>
              </a:solidFill>
              <a:ln w="38100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Data Manager</a:t>
                </a:r>
                <a:endParaRPr sz="13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cxnSp>
          <p:nvCxnSpPr>
            <p:cNvPr id="697" name="Google Shape;697;p51"/>
            <p:cNvCxnSpPr>
              <a:stCxn id="652" idx="4"/>
              <a:endCxn id="696" idx="0"/>
            </p:cNvCxnSpPr>
            <p:nvPr/>
          </p:nvCxnSpPr>
          <p:spPr>
            <a:xfrm>
              <a:off x="5071938" y="10854988"/>
              <a:ext cx="900" cy="8700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98" name="Google Shape;698;p51"/>
            <p:cNvGrpSpPr/>
            <p:nvPr/>
          </p:nvGrpSpPr>
          <p:grpSpPr>
            <a:xfrm>
              <a:off x="3680175" y="12424125"/>
              <a:ext cx="1157400" cy="1015975"/>
              <a:chOff x="3451575" y="12271725"/>
              <a:chExt cx="1157400" cy="1015975"/>
            </a:xfrm>
          </p:grpSpPr>
          <p:pic>
            <p:nvPicPr>
              <p:cNvPr id="699" name="Google Shape;699;p51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3747125" y="12271725"/>
                <a:ext cx="743750" cy="743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00" name="Google Shape;700;p51"/>
              <p:cNvSpPr txBox="1"/>
              <p:nvPr/>
            </p:nvSpPr>
            <p:spPr>
              <a:xfrm>
                <a:off x="3451575" y="12967600"/>
                <a:ext cx="1157400" cy="32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300" tIns="34300" rIns="34300" bIns="343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00" b="1">
                    <a:latin typeface="Open Sans"/>
                    <a:ea typeface="Open Sans"/>
                    <a:cs typeface="Open Sans"/>
                    <a:sym typeface="Open Sans"/>
                  </a:rPr>
                  <a:t>IMPORT</a:t>
                </a:r>
                <a:endParaRPr sz="700" b="1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01" name="Google Shape;701;p51"/>
            <p:cNvGrpSpPr/>
            <p:nvPr/>
          </p:nvGrpSpPr>
          <p:grpSpPr>
            <a:xfrm>
              <a:off x="5204175" y="12472400"/>
              <a:ext cx="1157400" cy="967700"/>
              <a:chOff x="4823175" y="12320000"/>
              <a:chExt cx="1157400" cy="967700"/>
            </a:xfrm>
          </p:grpSpPr>
          <p:pic>
            <p:nvPicPr>
              <p:cNvPr id="702" name="Google Shape;702;p51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5072350" y="12320000"/>
                <a:ext cx="695500" cy="6954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03" name="Google Shape;703;p51"/>
              <p:cNvSpPr txBox="1"/>
              <p:nvPr/>
            </p:nvSpPr>
            <p:spPr>
              <a:xfrm>
                <a:off x="4823175" y="12967600"/>
                <a:ext cx="1157400" cy="32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300" tIns="34300" rIns="34300" bIns="343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00" b="1">
                    <a:latin typeface="Open Sans"/>
                    <a:ea typeface="Open Sans"/>
                    <a:cs typeface="Open Sans"/>
                    <a:sym typeface="Open Sans"/>
                  </a:rPr>
                  <a:t>EXPORT</a:t>
                </a:r>
                <a:endParaRPr sz="700" b="1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sp>
        <p:nvSpPr>
          <p:cNvPr id="704" name="Google Shape;704;p51"/>
          <p:cNvSpPr/>
          <p:nvPr/>
        </p:nvSpPr>
        <p:spPr>
          <a:xfrm>
            <a:off x="1151629" y="2202223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51"/>
          <p:cNvSpPr/>
          <p:nvPr/>
        </p:nvSpPr>
        <p:spPr>
          <a:xfrm>
            <a:off x="2914268" y="2202223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51"/>
          <p:cNvSpPr/>
          <p:nvPr/>
        </p:nvSpPr>
        <p:spPr>
          <a:xfrm>
            <a:off x="4504343" y="2212962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51"/>
          <p:cNvSpPr/>
          <p:nvPr/>
        </p:nvSpPr>
        <p:spPr>
          <a:xfrm>
            <a:off x="6068377" y="221714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51"/>
          <p:cNvSpPr/>
          <p:nvPr/>
        </p:nvSpPr>
        <p:spPr>
          <a:xfrm>
            <a:off x="7675963" y="2212962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9" name="Google Shape;709;p51"/>
          <p:cNvGrpSpPr/>
          <p:nvPr/>
        </p:nvGrpSpPr>
        <p:grpSpPr>
          <a:xfrm>
            <a:off x="550631" y="1162994"/>
            <a:ext cx="1388289" cy="1039128"/>
            <a:chOff x="2890749" y="3094716"/>
            <a:chExt cx="3702104" cy="2765109"/>
          </a:xfrm>
        </p:grpSpPr>
        <p:grpSp>
          <p:nvGrpSpPr>
            <p:cNvPr id="710" name="Google Shape;710;p51"/>
            <p:cNvGrpSpPr/>
            <p:nvPr/>
          </p:nvGrpSpPr>
          <p:grpSpPr>
            <a:xfrm>
              <a:off x="2890749" y="3094716"/>
              <a:ext cx="3702104" cy="1791309"/>
              <a:chOff x="19515637" y="7970366"/>
              <a:chExt cx="3702104" cy="1791309"/>
            </a:xfrm>
          </p:grpSpPr>
          <p:grpSp>
            <p:nvGrpSpPr>
              <p:cNvPr id="711" name="Google Shape;711;p51"/>
              <p:cNvGrpSpPr/>
              <p:nvPr/>
            </p:nvGrpSpPr>
            <p:grpSpPr>
              <a:xfrm>
                <a:off x="19515637" y="7970366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712" name="Google Shape;712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713" name="Google Shape;713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Persister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714" name="Google Shape;714;p51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19969438" y="8543564"/>
                <a:ext cx="2794500" cy="12181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715" name="Google Shape;715;p51"/>
            <p:cNvCxnSpPr>
              <a:stCxn id="714" idx="2"/>
              <a:endCxn id="704" idx="0"/>
            </p:cNvCxnSpPr>
            <p:nvPr/>
          </p:nvCxnSpPr>
          <p:spPr>
            <a:xfrm>
              <a:off x="4741800" y="4886025"/>
              <a:ext cx="0" cy="973800"/>
            </a:xfrm>
            <a:prstGeom prst="straightConnector1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16" name="Google Shape;716;p51"/>
          <p:cNvGrpSpPr/>
          <p:nvPr/>
        </p:nvGrpSpPr>
        <p:grpSpPr>
          <a:xfrm>
            <a:off x="7087922" y="1122337"/>
            <a:ext cx="1388289" cy="1090764"/>
            <a:chOff x="20323524" y="2986528"/>
            <a:chExt cx="3702104" cy="2902512"/>
          </a:xfrm>
        </p:grpSpPr>
        <p:grpSp>
          <p:nvGrpSpPr>
            <p:cNvPr id="717" name="Google Shape;717;p51"/>
            <p:cNvGrpSpPr/>
            <p:nvPr/>
          </p:nvGrpSpPr>
          <p:grpSpPr>
            <a:xfrm>
              <a:off x="20323524" y="2986528"/>
              <a:ext cx="3702104" cy="1791300"/>
              <a:chOff x="890025" y="1787550"/>
              <a:chExt cx="2235300" cy="1265400"/>
            </a:xfrm>
          </p:grpSpPr>
          <p:sp>
            <p:nvSpPr>
              <p:cNvPr id="718" name="Google Shape;718;p51"/>
              <p:cNvSpPr/>
              <p:nvPr/>
            </p:nvSpPr>
            <p:spPr>
              <a:xfrm>
                <a:off x="890025" y="1787550"/>
                <a:ext cx="2235300" cy="1265400"/>
              </a:xfrm>
              <a:prstGeom prst="rect">
                <a:avLst/>
              </a:prstGeom>
              <a:solidFill>
                <a:srgbClr val="EEECE1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19" name="Google Shape;719;p51"/>
              <p:cNvSpPr/>
              <p:nvPr/>
            </p:nvSpPr>
            <p:spPr>
              <a:xfrm>
                <a:off x="890025" y="1787550"/>
                <a:ext cx="2235300" cy="434700"/>
              </a:xfrm>
              <a:prstGeom prst="rect">
                <a:avLst/>
              </a:prstGeom>
              <a:solidFill>
                <a:srgbClr val="FFFFFF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IoT Agent</a:t>
                </a:r>
                <a:endParaRPr sz="13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pic>
          <p:nvPicPr>
            <p:cNvPr id="720" name="Google Shape;720;p5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0666537" y="3655863"/>
              <a:ext cx="2958376" cy="112197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21" name="Google Shape;721;p51"/>
            <p:cNvCxnSpPr>
              <a:stCxn id="720" idx="2"/>
              <a:endCxn id="708" idx="0"/>
            </p:cNvCxnSpPr>
            <p:nvPr/>
          </p:nvCxnSpPr>
          <p:spPr>
            <a:xfrm flipH="1">
              <a:off x="22139425" y="4777840"/>
              <a:ext cx="6300" cy="1111200"/>
            </a:xfrm>
            <a:prstGeom prst="straightConnector1">
              <a:avLst/>
            </a:prstGeom>
            <a:noFill/>
            <a:ln w="76200" cap="flat" cmpd="sng">
              <a:solidFill>
                <a:srgbClr val="F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22" name="Google Shape;722;p51"/>
          <p:cNvGrpSpPr/>
          <p:nvPr/>
        </p:nvGrpSpPr>
        <p:grpSpPr>
          <a:xfrm>
            <a:off x="5467693" y="1150973"/>
            <a:ext cx="1388289" cy="1066175"/>
            <a:chOff x="16002916" y="3062728"/>
            <a:chExt cx="3702104" cy="2837081"/>
          </a:xfrm>
        </p:grpSpPr>
        <p:grpSp>
          <p:nvGrpSpPr>
            <p:cNvPr id="723" name="Google Shape;723;p51"/>
            <p:cNvGrpSpPr/>
            <p:nvPr/>
          </p:nvGrpSpPr>
          <p:grpSpPr>
            <a:xfrm>
              <a:off x="16002916" y="3062728"/>
              <a:ext cx="3702104" cy="1791300"/>
              <a:chOff x="890025" y="1787550"/>
              <a:chExt cx="2235300" cy="1265400"/>
            </a:xfrm>
          </p:grpSpPr>
          <p:sp>
            <p:nvSpPr>
              <p:cNvPr id="724" name="Google Shape;724;p51"/>
              <p:cNvSpPr/>
              <p:nvPr/>
            </p:nvSpPr>
            <p:spPr>
              <a:xfrm>
                <a:off x="890025" y="1787550"/>
                <a:ext cx="2235300" cy="1265400"/>
              </a:xfrm>
              <a:prstGeom prst="rect">
                <a:avLst/>
              </a:prstGeom>
              <a:solidFill>
                <a:srgbClr val="EEECE1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25" name="Google Shape;725;p51"/>
              <p:cNvSpPr/>
              <p:nvPr/>
            </p:nvSpPr>
            <p:spPr>
              <a:xfrm>
                <a:off x="890025" y="1787550"/>
                <a:ext cx="2235300" cy="434700"/>
              </a:xfrm>
              <a:prstGeom prst="rect">
                <a:avLst/>
              </a:prstGeom>
              <a:solidFill>
                <a:srgbClr val="FFFFFF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IoT Agent</a:t>
                </a:r>
                <a:endParaRPr sz="13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pic>
          <p:nvPicPr>
            <p:cNvPr id="726" name="Google Shape;726;p5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6945156" y="3662338"/>
              <a:ext cx="1817625" cy="10496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27" name="Google Shape;727;p51"/>
            <p:cNvCxnSpPr>
              <a:stCxn id="707" idx="0"/>
              <a:endCxn id="724" idx="2"/>
            </p:cNvCxnSpPr>
            <p:nvPr/>
          </p:nvCxnSpPr>
          <p:spPr>
            <a:xfrm rot="10800000" flipH="1">
              <a:off x="17852738" y="4854008"/>
              <a:ext cx="1500" cy="1045800"/>
            </a:xfrm>
            <a:prstGeom prst="straightConnector1">
              <a:avLst/>
            </a:prstGeom>
            <a:noFill/>
            <a:ln w="76200" cap="flat" cmpd="sng">
              <a:solidFill>
                <a:srgbClr val="F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28" name="Google Shape;728;p51"/>
          <p:cNvGrpSpPr/>
          <p:nvPr/>
        </p:nvGrpSpPr>
        <p:grpSpPr>
          <a:xfrm>
            <a:off x="3885405" y="1150968"/>
            <a:ext cx="1407743" cy="1061994"/>
            <a:chOff x="11783481" y="3062715"/>
            <a:chExt cx="3753982" cy="2825955"/>
          </a:xfrm>
        </p:grpSpPr>
        <p:grpSp>
          <p:nvGrpSpPr>
            <p:cNvPr id="729" name="Google Shape;729;p51"/>
            <p:cNvGrpSpPr/>
            <p:nvPr/>
          </p:nvGrpSpPr>
          <p:grpSpPr>
            <a:xfrm>
              <a:off x="11835199" y="3062715"/>
              <a:ext cx="3702104" cy="1791300"/>
              <a:chOff x="890025" y="1787550"/>
              <a:chExt cx="2235300" cy="1265400"/>
            </a:xfrm>
          </p:grpSpPr>
          <p:sp>
            <p:nvSpPr>
              <p:cNvPr id="730" name="Google Shape;730;p51"/>
              <p:cNvSpPr/>
              <p:nvPr/>
            </p:nvSpPr>
            <p:spPr>
              <a:xfrm>
                <a:off x="890025" y="1787550"/>
                <a:ext cx="2235300" cy="1265400"/>
              </a:xfrm>
              <a:prstGeom prst="rect">
                <a:avLst/>
              </a:prstGeom>
              <a:solidFill>
                <a:srgbClr val="EEECE1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31" name="Google Shape;731;p51"/>
              <p:cNvSpPr/>
              <p:nvPr/>
            </p:nvSpPr>
            <p:spPr>
              <a:xfrm>
                <a:off x="890025" y="1787550"/>
                <a:ext cx="2235300" cy="434700"/>
              </a:xfrm>
              <a:prstGeom prst="rect">
                <a:avLst/>
              </a:prstGeom>
              <a:solidFill>
                <a:srgbClr val="FFFFFF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IoT Agent</a:t>
                </a:r>
                <a:endParaRPr sz="13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pic>
          <p:nvPicPr>
            <p:cNvPr id="732" name="Google Shape;732;p51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1783481" y="3367130"/>
              <a:ext cx="1238925" cy="1388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1"/>
            <p:cNvSpPr txBox="1"/>
            <p:nvPr/>
          </p:nvSpPr>
          <p:spPr>
            <a:xfrm>
              <a:off x="12920263" y="3882625"/>
              <a:ext cx="26172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34300" rIns="34300" bIns="3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rPr>
                <a:t>LWM2M</a:t>
              </a:r>
              <a:endParaRPr sz="1800" b="1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734" name="Google Shape;734;p51"/>
            <p:cNvCxnSpPr>
              <a:stCxn id="706" idx="0"/>
              <a:endCxn id="730" idx="2"/>
            </p:cNvCxnSpPr>
            <p:nvPr/>
          </p:nvCxnSpPr>
          <p:spPr>
            <a:xfrm rot="10800000" flipH="1">
              <a:off x="13681982" y="4853970"/>
              <a:ext cx="3900" cy="1034700"/>
            </a:xfrm>
            <a:prstGeom prst="straightConnector1">
              <a:avLst/>
            </a:prstGeom>
            <a:noFill/>
            <a:ln w="76200" cap="flat" cmpd="sng">
              <a:solidFill>
                <a:srgbClr val="F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35" name="Google Shape;735;p51"/>
          <p:cNvGrpSpPr/>
          <p:nvPr/>
        </p:nvGrpSpPr>
        <p:grpSpPr>
          <a:xfrm>
            <a:off x="2313378" y="1150973"/>
            <a:ext cx="1388293" cy="1051250"/>
            <a:chOff x="7591408" y="3062728"/>
            <a:chExt cx="3702116" cy="2797365"/>
          </a:xfrm>
        </p:grpSpPr>
        <p:grpSp>
          <p:nvGrpSpPr>
            <p:cNvPr id="736" name="Google Shape;736;p51"/>
            <p:cNvGrpSpPr/>
            <p:nvPr/>
          </p:nvGrpSpPr>
          <p:grpSpPr>
            <a:xfrm>
              <a:off x="7591420" y="3062728"/>
              <a:ext cx="3702104" cy="1791300"/>
              <a:chOff x="890025" y="1787550"/>
              <a:chExt cx="2235300" cy="1265400"/>
            </a:xfrm>
          </p:grpSpPr>
          <p:sp>
            <p:nvSpPr>
              <p:cNvPr id="737" name="Google Shape;737;p51"/>
              <p:cNvSpPr/>
              <p:nvPr/>
            </p:nvSpPr>
            <p:spPr>
              <a:xfrm>
                <a:off x="890025" y="1787550"/>
                <a:ext cx="2235300" cy="1265400"/>
              </a:xfrm>
              <a:prstGeom prst="rect">
                <a:avLst/>
              </a:prstGeom>
              <a:solidFill>
                <a:srgbClr val="EEECE1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38" name="Google Shape;738;p51"/>
              <p:cNvSpPr/>
              <p:nvPr/>
            </p:nvSpPr>
            <p:spPr>
              <a:xfrm>
                <a:off x="890025" y="1787550"/>
                <a:ext cx="2235300" cy="434700"/>
              </a:xfrm>
              <a:prstGeom prst="rect">
                <a:avLst/>
              </a:prstGeom>
              <a:solidFill>
                <a:srgbClr val="FFFFFF"/>
              </a:solidFill>
              <a:ln w="38100" cap="flat" cmpd="sng">
                <a:solidFill>
                  <a:srgbClr val="FF3F3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34300" rIns="34300" bIns="3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IoT Agent</a:t>
                </a:r>
                <a:endParaRPr sz="13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pic>
          <p:nvPicPr>
            <p:cNvPr id="739" name="Google Shape;739;p51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7591408" y="3351338"/>
              <a:ext cx="1179619" cy="1502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1"/>
            <p:cNvSpPr txBox="1"/>
            <p:nvPr/>
          </p:nvSpPr>
          <p:spPr>
            <a:xfrm>
              <a:off x="8995258" y="3730238"/>
              <a:ext cx="21231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34300" rIns="34300" bIns="3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rPr>
                <a:t>MQTT</a:t>
              </a:r>
              <a:endParaRPr sz="1800" b="1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741" name="Google Shape;741;p51"/>
            <p:cNvCxnSpPr>
              <a:stCxn id="705" idx="0"/>
              <a:endCxn id="737" idx="2"/>
            </p:cNvCxnSpPr>
            <p:nvPr/>
          </p:nvCxnSpPr>
          <p:spPr>
            <a:xfrm rot="10800000" flipH="1">
              <a:off x="9441781" y="4854193"/>
              <a:ext cx="900" cy="1005900"/>
            </a:xfrm>
            <a:prstGeom prst="straightConnector1">
              <a:avLst/>
            </a:prstGeom>
            <a:noFill/>
            <a:ln w="76200" cap="flat" cmpd="sng">
              <a:solidFill>
                <a:srgbClr val="FF3F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42" name="Google Shape;742;p51"/>
          <p:cNvSpPr/>
          <p:nvPr/>
        </p:nvSpPr>
        <p:spPr>
          <a:xfrm>
            <a:off x="1104138" y="22165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3" name="Google Shape;743;p51"/>
          <p:cNvGrpSpPr/>
          <p:nvPr/>
        </p:nvGrpSpPr>
        <p:grpSpPr>
          <a:xfrm>
            <a:off x="472796" y="2393190"/>
            <a:ext cx="1418631" cy="1452139"/>
            <a:chOff x="2683189" y="6368253"/>
            <a:chExt cx="3783016" cy="3864127"/>
          </a:xfrm>
        </p:grpSpPr>
        <p:grpSp>
          <p:nvGrpSpPr>
            <p:cNvPr id="744" name="Google Shape;744;p51"/>
            <p:cNvGrpSpPr/>
            <p:nvPr/>
          </p:nvGrpSpPr>
          <p:grpSpPr>
            <a:xfrm>
              <a:off x="2683189" y="7478553"/>
              <a:ext cx="3783016" cy="1791300"/>
              <a:chOff x="10803389" y="4256078"/>
              <a:chExt cx="3783016" cy="1791300"/>
            </a:xfrm>
          </p:grpSpPr>
          <p:grpSp>
            <p:nvGrpSpPr>
              <p:cNvPr id="745" name="Google Shape;745;p51"/>
              <p:cNvGrpSpPr/>
              <p:nvPr/>
            </p:nvGrpSpPr>
            <p:grpSpPr>
              <a:xfrm>
                <a:off x="10884301" y="4256078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746" name="Google Shape;746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747" name="Google Shape;747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Data Broker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748" name="Google Shape;748;p51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10803389" y="4831338"/>
                <a:ext cx="2177149" cy="11443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9" name="Google Shape;749;p5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2923610" y="5136483"/>
                <a:ext cx="1586601" cy="529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750" name="Google Shape;750;p51"/>
            <p:cNvCxnSpPr>
              <a:stCxn id="652" idx="0"/>
              <a:endCxn id="746" idx="2"/>
            </p:cNvCxnSpPr>
            <p:nvPr/>
          </p:nvCxnSpPr>
          <p:spPr>
            <a:xfrm rot="10800000">
              <a:off x="4614768" y="9269680"/>
              <a:ext cx="0" cy="9627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1" name="Google Shape;751;p51"/>
            <p:cNvCxnSpPr>
              <a:stCxn id="747" idx="0"/>
              <a:endCxn id="742" idx="4"/>
            </p:cNvCxnSpPr>
            <p:nvPr/>
          </p:nvCxnSpPr>
          <p:spPr>
            <a:xfrm rot="10800000">
              <a:off x="4615153" y="6368253"/>
              <a:ext cx="0" cy="1110300"/>
            </a:xfrm>
            <a:prstGeom prst="straightConnector1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52" name="Google Shape;752;p51"/>
          <p:cNvSpPr/>
          <p:nvPr/>
        </p:nvSpPr>
        <p:spPr>
          <a:xfrm>
            <a:off x="2695966" y="2215250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3" name="Google Shape;753;p51"/>
          <p:cNvGrpSpPr/>
          <p:nvPr/>
        </p:nvGrpSpPr>
        <p:grpSpPr>
          <a:xfrm>
            <a:off x="2095073" y="2391949"/>
            <a:ext cx="1388289" cy="1453448"/>
            <a:chOff x="7009262" y="6364953"/>
            <a:chExt cx="3702104" cy="3867609"/>
          </a:xfrm>
        </p:grpSpPr>
        <p:grpSp>
          <p:nvGrpSpPr>
            <p:cNvPr id="754" name="Google Shape;754;p51"/>
            <p:cNvGrpSpPr/>
            <p:nvPr/>
          </p:nvGrpSpPr>
          <p:grpSpPr>
            <a:xfrm>
              <a:off x="7009262" y="7478553"/>
              <a:ext cx="3702104" cy="1791309"/>
              <a:chOff x="19515637" y="7970366"/>
              <a:chExt cx="3702104" cy="1791309"/>
            </a:xfrm>
          </p:grpSpPr>
          <p:grpSp>
            <p:nvGrpSpPr>
              <p:cNvPr id="755" name="Google Shape;755;p51"/>
              <p:cNvGrpSpPr/>
              <p:nvPr/>
            </p:nvGrpSpPr>
            <p:grpSpPr>
              <a:xfrm>
                <a:off x="19515637" y="7970366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756" name="Google Shape;756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757" name="Google Shape;757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History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758" name="Google Shape;758;p51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19969438" y="8543564"/>
                <a:ext cx="2794500" cy="12181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759" name="Google Shape;759;p51"/>
            <p:cNvCxnSpPr>
              <a:stCxn id="758" idx="2"/>
              <a:endCxn id="692" idx="0"/>
            </p:cNvCxnSpPr>
            <p:nvPr/>
          </p:nvCxnSpPr>
          <p:spPr>
            <a:xfrm flipH="1">
              <a:off x="8859413" y="9269863"/>
              <a:ext cx="900" cy="9627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0" name="Google Shape;760;p51"/>
            <p:cNvCxnSpPr>
              <a:stCxn id="757" idx="0"/>
              <a:endCxn id="752" idx="4"/>
            </p:cNvCxnSpPr>
            <p:nvPr/>
          </p:nvCxnSpPr>
          <p:spPr>
            <a:xfrm rot="10800000">
              <a:off x="8859414" y="6364953"/>
              <a:ext cx="900" cy="1113600"/>
            </a:xfrm>
            <a:prstGeom prst="straightConnector1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61" name="Google Shape;761;p51"/>
          <p:cNvSpPr/>
          <p:nvPr/>
        </p:nvSpPr>
        <p:spPr>
          <a:xfrm>
            <a:off x="6047294" y="221652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2" name="Google Shape;762;p51"/>
          <p:cNvGrpSpPr/>
          <p:nvPr/>
        </p:nvGrpSpPr>
        <p:grpSpPr>
          <a:xfrm>
            <a:off x="5381971" y="2393228"/>
            <a:ext cx="1494797" cy="1474716"/>
            <a:chOff x="15774323" y="6368355"/>
            <a:chExt cx="3986124" cy="3924204"/>
          </a:xfrm>
        </p:grpSpPr>
        <p:grpSp>
          <p:nvGrpSpPr>
            <p:cNvPr id="763" name="Google Shape;763;p51"/>
            <p:cNvGrpSpPr/>
            <p:nvPr/>
          </p:nvGrpSpPr>
          <p:grpSpPr>
            <a:xfrm>
              <a:off x="15774323" y="7414553"/>
              <a:ext cx="3986124" cy="2878006"/>
              <a:chOff x="16002923" y="6957353"/>
              <a:chExt cx="3986124" cy="2878006"/>
            </a:xfrm>
          </p:grpSpPr>
          <p:grpSp>
            <p:nvGrpSpPr>
              <p:cNvPr id="764" name="Google Shape;764;p51"/>
              <p:cNvGrpSpPr/>
              <p:nvPr/>
            </p:nvGrpSpPr>
            <p:grpSpPr>
              <a:xfrm>
                <a:off x="16002923" y="6957353"/>
                <a:ext cx="3870902" cy="1791300"/>
                <a:chOff x="13123788" y="4236566"/>
                <a:chExt cx="3870902" cy="1791300"/>
              </a:xfrm>
            </p:grpSpPr>
            <p:grpSp>
              <p:nvGrpSpPr>
                <p:cNvPr id="765" name="Google Shape;765;p51"/>
                <p:cNvGrpSpPr/>
                <p:nvPr/>
              </p:nvGrpSpPr>
              <p:grpSpPr>
                <a:xfrm>
                  <a:off x="13292587" y="4236566"/>
                  <a:ext cx="3702104" cy="1791300"/>
                  <a:chOff x="890025" y="1787550"/>
                  <a:chExt cx="2235300" cy="1265400"/>
                </a:xfrm>
              </p:grpSpPr>
              <p:sp>
                <p:nvSpPr>
                  <p:cNvPr id="766" name="Google Shape;766;p51"/>
                  <p:cNvSpPr/>
                  <p:nvPr/>
                </p:nvSpPr>
                <p:spPr>
                  <a:xfrm>
                    <a:off x="890025" y="1787550"/>
                    <a:ext cx="2235300" cy="1265400"/>
                  </a:xfrm>
                  <a:prstGeom prst="rect">
                    <a:avLst/>
                  </a:prstGeom>
                  <a:solidFill>
                    <a:srgbClr val="EEECE1"/>
                  </a:solidFill>
                  <a:ln w="38100" cap="flat" cmpd="sng">
                    <a:solidFill>
                      <a:srgbClr val="1F497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34300" tIns="34300" rIns="34300" bIns="34300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500">
                      <a:latin typeface="Consolas"/>
                      <a:ea typeface="Consolas"/>
                      <a:cs typeface="Consolas"/>
                      <a:sym typeface="Consolas"/>
                    </a:endParaRPr>
                  </a:p>
                </p:txBody>
              </p:sp>
              <p:sp>
                <p:nvSpPr>
                  <p:cNvPr id="767" name="Google Shape;767;p51"/>
                  <p:cNvSpPr/>
                  <p:nvPr/>
                </p:nvSpPr>
                <p:spPr>
                  <a:xfrm>
                    <a:off x="890025" y="1787550"/>
                    <a:ext cx="2235300" cy="434700"/>
                  </a:xfrm>
                  <a:prstGeom prst="rect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rgbClr val="1F497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34300" tIns="34300" rIns="34300" bIns="34300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300" b="1">
                        <a:solidFill>
                          <a:srgbClr val="3F3F3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rPr>
                      <a:t>Flow Broker</a:t>
                    </a:r>
                    <a:endParaRPr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endParaRPr>
                  </a:p>
                </p:txBody>
              </p:sp>
            </p:grpSp>
            <p:pic>
              <p:nvPicPr>
                <p:cNvPr id="768" name="Google Shape;768;p51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 l="16065" t="10995" b="36568"/>
                <a:stretch/>
              </p:blipFill>
              <p:spPr>
                <a:xfrm>
                  <a:off x="13123788" y="4848211"/>
                  <a:ext cx="1945146" cy="1084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69" name="Google Shape;769;p51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17501873" y="7818625"/>
                <a:ext cx="2487175" cy="10841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0" name="Google Shape;770;p51"/>
              <p:cNvPicPr preferRelativeResize="0"/>
              <p:nvPr/>
            </p:nvPicPr>
            <p:blipFill rotWithShape="1">
              <a:blip r:embed="rId17">
                <a:alphaModFix/>
              </a:blip>
              <a:srcRect l="-6640" r="-1866"/>
              <a:stretch/>
            </p:blipFill>
            <p:spPr>
              <a:xfrm>
                <a:off x="17141850" y="7456950"/>
                <a:ext cx="2487175" cy="8489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771" name="Google Shape;771;p51"/>
              <p:cNvCxnSpPr>
                <a:stCxn id="690" idx="0"/>
                <a:endCxn id="766" idx="2"/>
              </p:cNvCxnSpPr>
              <p:nvPr/>
            </p:nvCxnSpPr>
            <p:spPr>
              <a:xfrm rot="10800000">
                <a:off x="18023116" y="8748759"/>
                <a:ext cx="4800" cy="108660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1F497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772" name="Google Shape;772;p51"/>
            <p:cNvCxnSpPr>
              <a:stCxn id="761" idx="4"/>
              <a:endCxn id="767" idx="0"/>
            </p:cNvCxnSpPr>
            <p:nvPr/>
          </p:nvCxnSpPr>
          <p:spPr>
            <a:xfrm flipH="1">
              <a:off x="17794117" y="6368355"/>
              <a:ext cx="2400" cy="1046700"/>
            </a:xfrm>
            <a:prstGeom prst="straightConnector1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73" name="Google Shape;773;p51"/>
          <p:cNvSpPr/>
          <p:nvPr/>
        </p:nvSpPr>
        <p:spPr>
          <a:xfrm>
            <a:off x="7752102" y="221714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4" name="Google Shape;774;p51"/>
          <p:cNvGrpSpPr/>
          <p:nvPr/>
        </p:nvGrpSpPr>
        <p:grpSpPr>
          <a:xfrm>
            <a:off x="7090264" y="2393735"/>
            <a:ext cx="1449558" cy="1415451"/>
            <a:chOff x="20329770" y="6369703"/>
            <a:chExt cx="3865489" cy="3766500"/>
          </a:xfrm>
        </p:grpSpPr>
        <p:grpSp>
          <p:nvGrpSpPr>
            <p:cNvPr id="775" name="Google Shape;775;p51"/>
            <p:cNvGrpSpPr/>
            <p:nvPr/>
          </p:nvGrpSpPr>
          <p:grpSpPr>
            <a:xfrm>
              <a:off x="20329770" y="7418803"/>
              <a:ext cx="3865489" cy="2717400"/>
              <a:chOff x="18881970" y="6961603"/>
              <a:chExt cx="3865489" cy="2717400"/>
            </a:xfrm>
          </p:grpSpPr>
          <p:grpSp>
            <p:nvGrpSpPr>
              <p:cNvPr id="776" name="Google Shape;776;p51"/>
              <p:cNvGrpSpPr/>
              <p:nvPr/>
            </p:nvGrpSpPr>
            <p:grpSpPr>
              <a:xfrm>
                <a:off x="19045355" y="6961603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777" name="Google Shape;777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778" name="Google Shape;778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Device Manager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779" name="Google Shape;779;p5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1144489" y="7637058"/>
                <a:ext cx="1586601" cy="5299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0" name="Google Shape;780;p51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8881970" y="7595687"/>
                <a:ext cx="3084500" cy="1415836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781" name="Google Shape;781;p51"/>
              <p:cNvCxnSpPr>
                <a:stCxn id="777" idx="2"/>
                <a:endCxn id="651" idx="0"/>
              </p:cNvCxnSpPr>
              <p:nvPr/>
            </p:nvCxnSpPr>
            <p:spPr>
              <a:xfrm flipH="1">
                <a:off x="20894907" y="8752904"/>
                <a:ext cx="1500" cy="92610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1F497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782" name="Google Shape;782;p51"/>
            <p:cNvCxnSpPr>
              <a:stCxn id="778" idx="0"/>
              <a:endCxn id="773" idx="4"/>
            </p:cNvCxnSpPr>
            <p:nvPr/>
          </p:nvCxnSpPr>
          <p:spPr>
            <a:xfrm rot="10800000">
              <a:off x="22342707" y="6369703"/>
              <a:ext cx="1500" cy="1049100"/>
            </a:xfrm>
            <a:prstGeom prst="straightConnector1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83" name="Google Shape;783;p51"/>
          <p:cNvSpPr/>
          <p:nvPr/>
        </p:nvSpPr>
        <p:spPr>
          <a:xfrm>
            <a:off x="4371630" y="2217148"/>
            <a:ext cx="186000" cy="176700"/>
          </a:xfrm>
          <a:prstGeom prst="ellipse">
            <a:avLst/>
          </a:prstGeom>
          <a:solidFill>
            <a:srgbClr val="EEECE1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4" name="Google Shape;784;p51"/>
          <p:cNvGrpSpPr/>
          <p:nvPr/>
        </p:nvGrpSpPr>
        <p:grpSpPr>
          <a:xfrm>
            <a:off x="3769249" y="2393918"/>
            <a:ext cx="1388289" cy="1451415"/>
            <a:chOff x="11473732" y="6370191"/>
            <a:chExt cx="3702104" cy="3862200"/>
          </a:xfrm>
        </p:grpSpPr>
        <p:cxnSp>
          <p:nvCxnSpPr>
            <p:cNvPr id="785" name="Google Shape;785;p51"/>
            <p:cNvCxnSpPr>
              <a:stCxn id="786" idx="2"/>
              <a:endCxn id="691" idx="0"/>
            </p:cNvCxnSpPr>
            <p:nvPr/>
          </p:nvCxnSpPr>
          <p:spPr>
            <a:xfrm flipH="1">
              <a:off x="13323884" y="9319791"/>
              <a:ext cx="900" cy="912600"/>
            </a:xfrm>
            <a:prstGeom prst="straightConnector1">
              <a:avLst/>
            </a:prstGeom>
            <a:noFill/>
            <a:ln w="76200" cap="flat" cmpd="sng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87" name="Google Shape;787;p51"/>
            <p:cNvGrpSpPr/>
            <p:nvPr/>
          </p:nvGrpSpPr>
          <p:grpSpPr>
            <a:xfrm>
              <a:off x="11473732" y="7528491"/>
              <a:ext cx="3702104" cy="1901359"/>
              <a:chOff x="11473732" y="7528491"/>
              <a:chExt cx="3702104" cy="1901359"/>
            </a:xfrm>
          </p:grpSpPr>
          <p:grpSp>
            <p:nvGrpSpPr>
              <p:cNvPr id="788" name="Google Shape;788;p51"/>
              <p:cNvGrpSpPr/>
              <p:nvPr/>
            </p:nvGrpSpPr>
            <p:grpSpPr>
              <a:xfrm>
                <a:off x="11473732" y="7528491"/>
                <a:ext cx="3702104" cy="1791300"/>
                <a:chOff x="890025" y="1787550"/>
                <a:chExt cx="2235300" cy="1265400"/>
              </a:xfrm>
            </p:grpSpPr>
            <p:sp>
              <p:nvSpPr>
                <p:cNvPr id="786" name="Google Shape;786;p51"/>
                <p:cNvSpPr/>
                <p:nvPr/>
              </p:nvSpPr>
              <p:spPr>
                <a:xfrm>
                  <a:off x="890025" y="1787550"/>
                  <a:ext cx="2235300" cy="1265400"/>
                </a:xfrm>
                <a:prstGeom prst="rect">
                  <a:avLst/>
                </a:prstGeom>
                <a:solidFill>
                  <a:srgbClr val="EEECE1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500">
                    <a:latin typeface="Consolas"/>
                    <a:ea typeface="Consolas"/>
                    <a:cs typeface="Consolas"/>
                    <a:sym typeface="Consolas"/>
                  </a:endParaRPr>
                </a:p>
              </p:txBody>
            </p:sp>
            <p:sp>
              <p:nvSpPr>
                <p:cNvPr id="789" name="Google Shape;789;p51"/>
                <p:cNvSpPr/>
                <p:nvPr/>
              </p:nvSpPr>
              <p:spPr>
                <a:xfrm>
                  <a:off x="890025" y="1787550"/>
                  <a:ext cx="2235300" cy="434700"/>
                </a:xfrm>
                <a:prstGeom prst="rect">
                  <a:avLst/>
                </a:prstGeom>
                <a:solidFill>
                  <a:srgbClr val="FFFFFF"/>
                </a:solidFill>
                <a:ln w="38100" cap="flat" cmpd="sng">
                  <a:solidFill>
                    <a:srgbClr val="1F49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34300" tIns="34300" rIns="34300" bIns="3430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300" b="1">
                      <a:solidFill>
                        <a:srgbClr val="3F3F3F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Cron</a:t>
                  </a:r>
                  <a:endParaRPr sz="1300" b="1">
                    <a:solidFill>
                      <a:srgbClr val="3F3F3F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  <p:pic>
            <p:nvPicPr>
              <p:cNvPr id="790" name="Google Shape;790;p51"/>
              <p:cNvPicPr preferRelativeResize="0"/>
              <p:nvPr/>
            </p:nvPicPr>
            <p:blipFill>
              <a:blip r:embed="rId18">
                <a:alphaModFix/>
              </a:blip>
              <a:stretch>
                <a:fillRect/>
              </a:stretch>
            </p:blipFill>
            <p:spPr>
              <a:xfrm>
                <a:off x="11829151" y="8261788"/>
                <a:ext cx="1030500" cy="10305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91" name="Google Shape;791;p51"/>
              <p:cNvSpPr txBox="1"/>
              <p:nvPr/>
            </p:nvSpPr>
            <p:spPr>
              <a:xfrm>
                <a:off x="13105463" y="8272750"/>
                <a:ext cx="1641900" cy="115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300" tIns="34300" rIns="34300" bIns="343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1">
                    <a:latin typeface="Open Sans"/>
                    <a:ea typeface="Open Sans"/>
                    <a:cs typeface="Open Sans"/>
                    <a:sym typeface="Open Sans"/>
                  </a:rPr>
                  <a:t>CRON</a:t>
                </a:r>
                <a:endParaRPr sz="900" b="1"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1">
                    <a:latin typeface="Open Sans"/>
                    <a:ea typeface="Open Sans"/>
                    <a:cs typeface="Open Sans"/>
                    <a:sym typeface="Open Sans"/>
                  </a:rPr>
                  <a:t>      JOBS</a:t>
                </a:r>
                <a:endParaRPr sz="900" b="1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cxnSp>
          <p:nvCxnSpPr>
            <p:cNvPr id="792" name="Google Shape;792;p51"/>
            <p:cNvCxnSpPr>
              <a:stCxn id="789" idx="0"/>
              <a:endCxn id="783" idx="4"/>
            </p:cNvCxnSpPr>
            <p:nvPr/>
          </p:nvCxnSpPr>
          <p:spPr>
            <a:xfrm rot="10800000" flipH="1">
              <a:off x="13324784" y="6370191"/>
              <a:ext cx="3300" cy="1158300"/>
            </a:xfrm>
            <a:prstGeom prst="straightConnector1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3" name="Google Shape;793;p51"/>
          <p:cNvSpPr/>
          <p:nvPr/>
        </p:nvSpPr>
        <p:spPr>
          <a:xfrm>
            <a:off x="580194" y="2192668"/>
            <a:ext cx="7918800" cy="217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kafka</a:t>
            </a:r>
            <a:endParaRPr sz="14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4" name="Google Shape;794;p51"/>
          <p:cNvSpPr/>
          <p:nvPr/>
        </p:nvSpPr>
        <p:spPr>
          <a:xfrm>
            <a:off x="437328" y="3825034"/>
            <a:ext cx="7918800" cy="217200"/>
          </a:xfrm>
          <a:prstGeom prst="rect">
            <a:avLst/>
          </a:prstGeom>
          <a:solidFill>
            <a:srgbClr val="1F497D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REST</a:t>
            </a:r>
            <a:endParaRPr sz="14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2"/>
          <p:cNvSpPr txBox="1"/>
          <p:nvPr/>
        </p:nvSpPr>
        <p:spPr>
          <a:xfrm>
            <a:off x="1042105" y="744894"/>
            <a:ext cx="5685300" cy="19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</a:t>
            </a:r>
            <a:r>
              <a:rPr lang="en-US" sz="41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 faço para instalar?</a:t>
            </a: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b="0" i="0" u="none" strike="noStrike" cap="none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3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Infraestrutura de Hardware</a:t>
            </a:r>
            <a:endParaRPr/>
          </a:p>
        </p:txBody>
      </p:sp>
      <p:sp>
        <p:nvSpPr>
          <p:cNvPr id="805" name="Google Shape;805;p53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 dimensionamento da infraestrutura de hardware </a:t>
            </a:r>
            <a:r>
              <a:rPr lang="en-US" b="1"/>
              <a:t>depende do seu caso de uso</a:t>
            </a:r>
            <a:r>
              <a:rPr lang="en-US"/>
              <a:t> (número de dispositivos, volume de dados, redundância, etc)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Para um cenário de </a:t>
            </a:r>
            <a:r>
              <a:rPr lang="en-US" b="1"/>
              <a:t>experimentação </a:t>
            </a:r>
            <a:r>
              <a:rPr lang="en-US"/>
              <a:t>(~50 dispositivos)</a:t>
            </a:r>
            <a:endParaRPr/>
          </a:p>
          <a:p>
            <a:pPr marL="74295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4GB de RAM</a:t>
            </a:r>
            <a:endParaRPr/>
          </a:p>
          <a:p>
            <a:pPr marL="74295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2CPU de 2,7GHz</a:t>
            </a:r>
            <a:endParaRPr/>
          </a:p>
          <a:p>
            <a:pPr marL="74295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256GB de HD</a:t>
            </a:r>
            <a:endParaRPr sz="18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54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60576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Orquestrador de containers</a:t>
            </a:r>
            <a:endParaRPr/>
          </a:p>
        </p:txBody>
      </p:sp>
      <p:sp>
        <p:nvSpPr>
          <p:cNvPr id="811" name="Google Shape;811;p54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Docker-compose (nível de conhecimento básico)</a:t>
            </a:r>
            <a:endParaRPr/>
          </a:p>
          <a:p>
            <a:pPr marL="74295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eriod"/>
            </a:pPr>
            <a:r>
              <a:rPr lang="en-US"/>
              <a:t>Instalar o docker</a:t>
            </a:r>
            <a:endParaRPr/>
          </a:p>
          <a:p>
            <a:pPr marL="74295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eriod"/>
            </a:pPr>
            <a:r>
              <a:rPr lang="en-US"/>
              <a:t>Instalar o docker-compose</a:t>
            </a:r>
            <a:endParaRPr/>
          </a:p>
          <a:p>
            <a:pPr marL="74295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eriod"/>
            </a:pPr>
            <a:r>
              <a:rPr lang="en-US"/>
              <a:t>Iniciar o docker-compose com arquivo de configuração da dojot</a:t>
            </a:r>
            <a:endParaRPr/>
          </a:p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Kubernetes (nível de conhecimento intermediário)</a:t>
            </a:r>
            <a:endParaRPr sz="18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55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60576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Guia da instalação (Linux)</a:t>
            </a:r>
            <a:endParaRPr/>
          </a:p>
        </p:txBody>
      </p:sp>
      <p:sp>
        <p:nvSpPr>
          <p:cNvPr id="817" name="Google Shape;817;p55"/>
          <p:cNvSpPr txBox="1"/>
          <p:nvPr/>
        </p:nvSpPr>
        <p:spPr>
          <a:xfrm>
            <a:off x="1002685" y="4581301"/>
            <a:ext cx="80451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34300" rIns="34300" bIns="3430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https://dojotdocs.readthedocs.io/en/stable/installation-guide.html</a:t>
            </a:r>
            <a:endParaRPr sz="20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20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18" name="Google Shape;818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16" y="990313"/>
            <a:ext cx="6498874" cy="3551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56"/>
          <p:cNvSpPr txBox="1"/>
          <p:nvPr/>
        </p:nvSpPr>
        <p:spPr>
          <a:xfrm>
            <a:off x="1042105" y="744894"/>
            <a:ext cx="5685300" cy="19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Comunidade e Documentação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b="0" i="0" u="none" strike="noStrike" cap="none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57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61896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Faça parte da comunidade!</a:t>
            </a:r>
            <a:endParaRPr/>
          </a:p>
        </p:txBody>
      </p:sp>
      <p:pic>
        <p:nvPicPr>
          <p:cNvPr id="829" name="Google Shape;82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270" y="1141252"/>
            <a:ext cx="7641631" cy="3813336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58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Repositório</a:t>
            </a:r>
            <a:endParaRPr/>
          </a:p>
        </p:txBody>
      </p:sp>
      <p:sp>
        <p:nvSpPr>
          <p:cNvPr id="835" name="Google Shape;835;p58"/>
          <p:cNvSpPr/>
          <p:nvPr/>
        </p:nvSpPr>
        <p:spPr>
          <a:xfrm>
            <a:off x="0" y="1146176"/>
            <a:ext cx="9134400" cy="897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36" name="Google Shape;836;p58"/>
          <p:cNvSpPr/>
          <p:nvPr/>
        </p:nvSpPr>
        <p:spPr>
          <a:xfrm>
            <a:off x="332676" y="1221047"/>
            <a:ext cx="85572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dojot é uma plataforma de código aberto que está disponível no GitHub: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https://github.com/dojot</a:t>
            </a:r>
            <a:endParaRPr sz="18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37" name="Google Shape;837;p58"/>
          <p:cNvSpPr/>
          <p:nvPr/>
        </p:nvSpPr>
        <p:spPr>
          <a:xfrm>
            <a:off x="493264" y="2375248"/>
            <a:ext cx="8073000" cy="18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>
                <a:latin typeface="Quattrocento Sans"/>
                <a:ea typeface="Quattrocento Sans"/>
                <a:cs typeface="Quattrocento Sans"/>
                <a:sym typeface="Quattrocento Sans"/>
              </a:rPr>
              <a:t>65</a:t>
            </a: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repositórios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Cada repositório tem um arquivo README.md com a descrição de uso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Os repositórios de serviços da dojot apresentam um arquivo Dockerfile para geração do container</a:t>
            </a:r>
            <a:endParaRPr/>
          </a:p>
        </p:txBody>
      </p:sp>
      <p:pic>
        <p:nvPicPr>
          <p:cNvPr id="838" name="Google Shape;838;p58"/>
          <p:cNvPicPr preferRelativeResize="0"/>
          <p:nvPr/>
        </p:nvPicPr>
        <p:blipFill>
          <a:blip>
            <a:alphaModFix/>
          </a:blip>
          <a:stretch>
            <a:fillRect/>
          </a:stretch>
        </p:blipFill>
        <p:spPr>
          <a:xfrm>
            <a:off x="2859099" y="262650"/>
            <a:ext cx="897000" cy="89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9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Instalação de um serviço</a:t>
            </a:r>
            <a:endParaRPr/>
          </a:p>
        </p:txBody>
      </p:sp>
      <p:sp>
        <p:nvSpPr>
          <p:cNvPr id="844" name="Google Shape;844;p59"/>
          <p:cNvSpPr/>
          <p:nvPr/>
        </p:nvSpPr>
        <p:spPr>
          <a:xfrm>
            <a:off x="0" y="1146176"/>
            <a:ext cx="9134400" cy="897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5" name="Google Shape;845;p59"/>
          <p:cNvSpPr/>
          <p:nvPr/>
        </p:nvSpPr>
        <p:spPr>
          <a:xfrm>
            <a:off x="332676" y="1221047"/>
            <a:ext cx="85572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instalação manual de um serviço está descrita no arquivo README.md.</a:t>
            </a:r>
            <a:endParaRPr sz="1600" b="1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Alguns dos passos gerais seriam:</a:t>
            </a:r>
            <a:endParaRPr sz="18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6" name="Google Shape;846;p59"/>
          <p:cNvSpPr/>
          <p:nvPr/>
        </p:nvSpPr>
        <p:spPr>
          <a:xfrm>
            <a:off x="493264" y="2375248"/>
            <a:ext cx="8073000" cy="26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Baixar o código fonte do repositório do serviço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	git clone https://github.com/dojot/&lt;service name&gt;.git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Geração do container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	docker build -f docker/Dockerfile -t [tag name] .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Execução do serviço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	docker run -d [-n name] &lt;tag name&gt;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60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Documentação</a:t>
            </a:r>
            <a:endParaRPr/>
          </a:p>
        </p:txBody>
      </p:sp>
      <p:sp>
        <p:nvSpPr>
          <p:cNvPr id="852" name="Google Shape;852;p60"/>
          <p:cNvSpPr/>
          <p:nvPr/>
        </p:nvSpPr>
        <p:spPr>
          <a:xfrm>
            <a:off x="565151" y="1384300"/>
            <a:ext cx="1689000" cy="897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3" name="Google Shape;853;p60"/>
          <p:cNvSpPr/>
          <p:nvPr/>
        </p:nvSpPr>
        <p:spPr>
          <a:xfrm>
            <a:off x="2489200" y="1412359"/>
            <a:ext cx="629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2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http://dojotdocs.readthedocs.io/en/latest</a:t>
            </a:r>
            <a:endParaRPr/>
          </a:p>
        </p:txBody>
      </p:sp>
      <p:sp>
        <p:nvSpPr>
          <p:cNvPr id="854" name="Google Shape;854;p60"/>
          <p:cNvSpPr/>
          <p:nvPr/>
        </p:nvSpPr>
        <p:spPr>
          <a:xfrm>
            <a:off x="565151" y="2634457"/>
            <a:ext cx="1689000" cy="897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5" name="Google Shape;855;p60"/>
          <p:cNvSpPr/>
          <p:nvPr/>
        </p:nvSpPr>
        <p:spPr>
          <a:xfrm>
            <a:off x="565151" y="3859214"/>
            <a:ext cx="1689000" cy="897000"/>
          </a:xfrm>
          <a:prstGeom prst="rect">
            <a:avLst/>
          </a:prstGeom>
          <a:gradFill>
            <a:gsLst>
              <a:gs pos="0">
                <a:srgbClr val="FFBF2F"/>
              </a:gs>
              <a:gs pos="49000">
                <a:srgbClr val="FFBF2F"/>
              </a:gs>
              <a:gs pos="50000">
                <a:srgbClr val="FFB100"/>
              </a:gs>
              <a:gs pos="100000">
                <a:srgbClr val="FFB100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6" name="Google Shape;856;p60"/>
          <p:cNvSpPr/>
          <p:nvPr/>
        </p:nvSpPr>
        <p:spPr>
          <a:xfrm>
            <a:off x="2489199" y="2615684"/>
            <a:ext cx="629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2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http://dojotdocs.readthedocs.io/en/latest/faq/faq.html</a:t>
            </a:r>
            <a:endParaRPr/>
          </a:p>
        </p:txBody>
      </p:sp>
      <p:sp>
        <p:nvSpPr>
          <p:cNvPr id="857" name="Google Shape;857;p60"/>
          <p:cNvSpPr/>
          <p:nvPr/>
        </p:nvSpPr>
        <p:spPr>
          <a:xfrm>
            <a:off x="2489200" y="3859225"/>
            <a:ext cx="6094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16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http://dojotdocs.readthedocs.io/en/latest/components-and-apis.html#exposed-apis</a:t>
            </a:r>
            <a:endParaRPr/>
          </a:p>
        </p:txBody>
      </p:sp>
      <p:pic>
        <p:nvPicPr>
          <p:cNvPr id="858" name="Google Shape;85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156" y="3980734"/>
            <a:ext cx="1670844" cy="72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493" y="2710436"/>
            <a:ext cx="1610821" cy="782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6045" y="1422236"/>
            <a:ext cx="45401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60"/>
          <p:cNvSpPr txBox="1"/>
          <p:nvPr/>
        </p:nvSpPr>
        <p:spPr>
          <a:xfrm>
            <a:off x="556618" y="1954411"/>
            <a:ext cx="17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DOCUMENTAÇÃO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p61" descr="I:\TDC2017\Logos\TDC2017\logo-tdc-vertical-A4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</Words>
  <Application>Microsoft Office PowerPoint</Application>
  <PresentationFormat>Apresentação na tela (16:9)</PresentationFormat>
  <Paragraphs>251</Paragraphs>
  <Slides>34</Slides>
  <Notes>34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34</vt:i4>
      </vt:variant>
    </vt:vector>
  </HeadingPairs>
  <TitlesOfParts>
    <vt:vector size="48" baseType="lpstr">
      <vt:lpstr>Arial</vt:lpstr>
      <vt:lpstr>Quattrocento Sans</vt:lpstr>
      <vt:lpstr>Calibri</vt:lpstr>
      <vt:lpstr>Open Sans ExtraBold</vt:lpstr>
      <vt:lpstr>Noto Sans Symbols</vt:lpstr>
      <vt:lpstr>Poppins Medium</vt:lpstr>
      <vt:lpstr>Monda</vt:lpstr>
      <vt:lpstr>Poppins ExtraBold</vt:lpstr>
      <vt:lpstr>Open Sans</vt:lpstr>
      <vt:lpstr>Consolas</vt:lpstr>
      <vt:lpstr>1_modelo_open4education</vt:lpstr>
      <vt:lpstr>modelo_open4education</vt:lpstr>
      <vt:lpstr>7_Personalizar design</vt:lpstr>
      <vt:lpstr>Tema do Office</vt:lpstr>
      <vt:lpstr>Plataforma aberta para Internet das Coisas</vt:lpstr>
      <vt:lpstr>Quem?</vt:lpstr>
      <vt:lpstr>Apresentação do PowerPoint</vt:lpstr>
      <vt:lpstr>Internet das Coisas: Analogia</vt:lpstr>
      <vt:lpstr>Nada disso fazia parte das nossas vidas</vt:lpstr>
      <vt:lpstr>Negócios exponenciais e a força do ecossistema</vt:lpstr>
      <vt:lpstr>Apresentação do PowerPoint</vt:lpstr>
      <vt:lpstr>Plano Nacional de IoT</vt:lpstr>
      <vt:lpstr>Ambientes</vt:lpstr>
      <vt:lpstr>Cenário da Indústria</vt:lpstr>
      <vt:lpstr>Cenário da Indústria</vt:lpstr>
      <vt:lpstr>Apresentação do PowerPoint</vt:lpstr>
      <vt:lpstr>olhemos para as algumas aplicações selecionadas</vt:lpstr>
      <vt:lpstr>Por que uma plataforma?</vt:lpstr>
      <vt:lpstr>Por que uma plataforma?</vt:lpstr>
      <vt:lpstr>Uma solução IoT pode fazer uso de até 5 tipos de plataformas</vt:lpstr>
      <vt:lpstr>Internet de Coisas criando negócios exponenciais</vt:lpstr>
      <vt:lpstr>Apresentação do PowerPoint</vt:lpstr>
      <vt:lpstr>Habilitadora de aplicações</vt:lpstr>
      <vt:lpstr>IoT ao alcance de todos</vt:lpstr>
      <vt:lpstr>Gestão de dispositivos</vt:lpstr>
      <vt:lpstr>Virtualização de dispositivos IoT</vt:lpstr>
      <vt:lpstr>Arquitetura</vt:lpstr>
      <vt:lpstr>Arquitetura</vt:lpstr>
      <vt:lpstr>Apresentação do PowerPoint</vt:lpstr>
      <vt:lpstr>Infraestrutura de Hardware</vt:lpstr>
      <vt:lpstr>Orquestrador de containers</vt:lpstr>
      <vt:lpstr>Guia da instalação (Linux)</vt:lpstr>
      <vt:lpstr>Apresentação do PowerPoint</vt:lpstr>
      <vt:lpstr>Faça parte da comunidade!</vt:lpstr>
      <vt:lpstr>Repositório</vt:lpstr>
      <vt:lpstr>Instalação de um serviço</vt:lpstr>
      <vt:lpstr>Documentação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Plataforma aberta para Internet das Coisas</dc:title>
  <cp:lastModifiedBy>Rodrigo Lima Verde Leal</cp:lastModifiedBy>
  <cp:revision>1</cp:revision>
  <dcterms:modified xsi:type="dcterms:W3CDTF">2019-07-15T15:23:53Z</dcterms:modified>
</cp:coreProperties>
</file>